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sldIdLst>
    <p:sldId id="325" r:id="rId2"/>
    <p:sldId id="317" r:id="rId3"/>
    <p:sldId id="369" r:id="rId4"/>
    <p:sldId id="370" r:id="rId5"/>
    <p:sldId id="371" r:id="rId6"/>
    <p:sldId id="328" r:id="rId7"/>
    <p:sldId id="327" r:id="rId8"/>
    <p:sldId id="358" r:id="rId9"/>
    <p:sldId id="364" r:id="rId10"/>
    <p:sldId id="267" r:id="rId11"/>
    <p:sldId id="379" r:id="rId12"/>
    <p:sldId id="380" r:id="rId13"/>
    <p:sldId id="381" r:id="rId14"/>
    <p:sldId id="382" r:id="rId15"/>
    <p:sldId id="383" r:id="rId16"/>
    <p:sldId id="384" r:id="rId17"/>
    <p:sldId id="385" r:id="rId18"/>
    <p:sldId id="386" r:id="rId19"/>
    <p:sldId id="387" r:id="rId20"/>
    <p:sldId id="388" r:id="rId21"/>
    <p:sldId id="389" r:id="rId22"/>
    <p:sldId id="274" r:id="rId23"/>
    <p:sldId id="367" r:id="rId24"/>
    <p:sldId id="375" r:id="rId25"/>
    <p:sldId id="368" r:id="rId26"/>
    <p:sldId id="376" r:id="rId27"/>
    <p:sldId id="377" r:id="rId28"/>
    <p:sldId id="378" r:id="rId29"/>
    <p:sldId id="390" r:id="rId30"/>
    <p:sldId id="372" r:id="rId31"/>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19D35F7-7306-4C6D-B750-219C3FF7DA0C}">
          <p14:sldIdLst>
            <p14:sldId id="325"/>
            <p14:sldId id="317"/>
            <p14:sldId id="369"/>
            <p14:sldId id="370"/>
            <p14:sldId id="371"/>
            <p14:sldId id="328"/>
            <p14:sldId id="327"/>
            <p14:sldId id="358"/>
            <p14:sldId id="364"/>
            <p14:sldId id="267"/>
            <p14:sldId id="379"/>
            <p14:sldId id="380"/>
            <p14:sldId id="381"/>
            <p14:sldId id="382"/>
            <p14:sldId id="383"/>
            <p14:sldId id="384"/>
            <p14:sldId id="385"/>
            <p14:sldId id="386"/>
            <p14:sldId id="387"/>
            <p14:sldId id="388"/>
            <p14:sldId id="389"/>
            <p14:sldId id="274"/>
            <p14:sldId id="367"/>
            <p14:sldId id="375"/>
            <p14:sldId id="368"/>
            <p14:sldId id="376"/>
            <p14:sldId id="377"/>
            <p14:sldId id="378"/>
            <p14:sldId id="390"/>
            <p14:sldId id="372"/>
          </p14:sldIdLst>
        </p14:section>
        <p14:section name="Раздел без заголовка" id="{0EF63538-B1B1-4983-9DFA-3C4D4B600BB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41" autoAdjust="0"/>
  </p:normalViewPr>
  <p:slideViewPr>
    <p:cSldViewPr snapToGrid="0">
      <p:cViewPr varScale="1">
        <p:scale>
          <a:sx n="61" d="100"/>
          <a:sy n="61" d="100"/>
        </p:scale>
        <p:origin x="84"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B97DC745-F7FA-432D-A924-C1A5A1C843AC}" type="datetimeFigureOut">
              <a:rPr lang="ru-RU" smtClean="0"/>
              <a:t>16.09.2025</a:t>
            </a:fld>
            <a:endParaRPr lang="ru-RU"/>
          </a:p>
        </p:txBody>
      </p:sp>
      <p:sp>
        <p:nvSpPr>
          <p:cNvPr id="4" name="Образ слайда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A67EEA29-2336-498B-84CB-7E5621EEAE9F}" type="slidenum">
              <a:rPr lang="ru-RU" smtClean="0"/>
              <a:t>‹#›</a:t>
            </a:fld>
            <a:endParaRPr lang="ru-RU"/>
          </a:p>
        </p:txBody>
      </p:sp>
    </p:spTree>
    <p:extLst>
      <p:ext uri="{BB962C8B-B14F-4D97-AF65-F5344CB8AC3E}">
        <p14:creationId xmlns:p14="http://schemas.microsoft.com/office/powerpoint/2010/main" val="262678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160203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7693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287377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297912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115414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C328A61-0039-496E-A6AC-CE61A972F461}" type="datetimeFigureOut">
              <a:rPr lang="ru-RU" smtClean="0"/>
              <a:t>16.09.2025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415372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C328A61-0039-496E-A6AC-CE61A972F461}" type="datetimeFigureOut">
              <a:rPr lang="ru-RU" smtClean="0"/>
              <a:t>16.09.2025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407533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C328A61-0039-496E-A6AC-CE61A972F461}" type="datetimeFigureOut">
              <a:rPr lang="ru-RU" smtClean="0"/>
              <a:t>16.09.2025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33997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328A61-0039-496E-A6AC-CE61A972F461}" type="datetimeFigureOut">
              <a:rPr lang="ru-RU" smtClean="0"/>
              <a:t>16.09.2025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143749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C328A61-0039-496E-A6AC-CE61A972F461}" type="datetimeFigureOut">
              <a:rPr lang="ru-RU" smtClean="0"/>
              <a:t>16.09.2025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290857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C328A61-0039-496E-A6AC-CE61A972F461}" type="datetimeFigureOut">
              <a:rPr lang="ru-RU" smtClean="0"/>
              <a:t>16.09.2025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B88C9-EF05-4DC6-824A-F0D31154A9AE}" type="slidenum">
              <a:rPr lang="ru-RU" smtClean="0"/>
              <a:t>‹#›</a:t>
            </a:fld>
            <a:endParaRPr lang="ru-RU"/>
          </a:p>
        </p:txBody>
      </p:sp>
    </p:spTree>
    <p:extLst>
      <p:ext uri="{BB962C8B-B14F-4D97-AF65-F5344CB8AC3E}">
        <p14:creationId xmlns:p14="http://schemas.microsoft.com/office/powerpoint/2010/main" val="99082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28A61-0039-496E-A6AC-CE61A972F461}" type="datetimeFigureOut">
              <a:rPr lang="ru-RU" smtClean="0"/>
              <a:t>16.09.2025</a:t>
            </a:fld>
            <a:endParaRPr lang="ru-RU"/>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B88C9-EF05-4DC6-824A-F0D31154A9AE}" type="slidenum">
              <a:rPr lang="ru-RU" smtClean="0"/>
              <a:t>‹#›</a:t>
            </a:fld>
            <a:endParaRPr lang="ru-RU"/>
          </a:p>
        </p:txBody>
      </p:sp>
    </p:spTree>
    <p:extLst>
      <p:ext uri="{BB962C8B-B14F-4D97-AF65-F5344CB8AC3E}">
        <p14:creationId xmlns:p14="http://schemas.microsoft.com/office/powerpoint/2010/main" val="25868999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www.gosuslugi.r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4ege.ru/index.php?do=download&amp;id=2709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b="30382"/>
          <a:stretch/>
        </p:blipFill>
        <p:spPr>
          <a:xfrm>
            <a:off x="780715" y="3463447"/>
            <a:ext cx="11411285" cy="3394553"/>
          </a:xfrm>
          <a:prstGeom prst="rect">
            <a:avLst/>
          </a:prstGeom>
        </p:spPr>
      </p:pic>
      <p:sp>
        <p:nvSpPr>
          <p:cNvPr id="6" name="Прямоугольник 5"/>
          <p:cNvSpPr/>
          <p:nvPr/>
        </p:nvSpPr>
        <p:spPr>
          <a:xfrm>
            <a:off x="4122201" y="1724923"/>
            <a:ext cx="7577109" cy="2585323"/>
          </a:xfrm>
          <a:prstGeom prst="rect">
            <a:avLst/>
          </a:prstGeom>
        </p:spPr>
        <p:txBody>
          <a:bodyPr wrap="square">
            <a:spAutoFit/>
          </a:bodyPr>
          <a:lstStyle/>
          <a:p>
            <a:pPr marR="5080" lvl="0" indent="360000" algn="ctr"/>
            <a:r>
              <a:rPr lang="ru-RU" sz="5400" b="1" kern="0" spc="-15" dirty="0">
                <a:solidFill>
                  <a:srgbClr val="002060"/>
                </a:solidFill>
                <a:latin typeface="Times New Roman" pitchFamily="18" charset="0"/>
                <a:cs typeface="Times New Roman" pitchFamily="18" charset="0"/>
              </a:rPr>
              <a:t>Подготовка к ГИА-11 </a:t>
            </a:r>
          </a:p>
          <a:p>
            <a:pPr marR="5080" lvl="0" indent="360000" algn="ctr"/>
            <a:r>
              <a:rPr lang="ru-RU" sz="5400" b="1" kern="0" spc="-15" dirty="0">
                <a:solidFill>
                  <a:srgbClr val="002060"/>
                </a:solidFill>
                <a:latin typeface="Times New Roman" pitchFamily="18" charset="0"/>
                <a:cs typeface="Times New Roman" pitchFamily="18" charset="0"/>
              </a:rPr>
              <a:t>в 2025-2026 учебном году</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4"/>
          <a:srcRect l="6847" t="13200" r="46902" b="15938"/>
          <a:stretch/>
        </p:blipFill>
        <p:spPr>
          <a:xfrm>
            <a:off x="1304524" y="1177446"/>
            <a:ext cx="2500007" cy="2154478"/>
          </a:xfrm>
          <a:prstGeom prst="rect">
            <a:avLst/>
          </a:prstGeom>
        </p:spPr>
      </p:pic>
    </p:spTree>
    <p:extLst>
      <p:ext uri="{BB962C8B-B14F-4D97-AF65-F5344CB8AC3E}">
        <p14:creationId xmlns:p14="http://schemas.microsoft.com/office/powerpoint/2010/main" val="414943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6809" y="182462"/>
            <a:ext cx="9974159" cy="738664"/>
          </a:xfrm>
        </p:spPr>
        <p:txBody>
          <a:bodyPr>
            <a:noAutofit/>
          </a:bodyPr>
          <a:lstStyle/>
          <a:p>
            <a:pPr algn="ctr"/>
            <a:r>
              <a:rPr lang="ru-RU" sz="2400" b="1" dirty="0">
                <a:solidFill>
                  <a:srgbClr val="FF0000"/>
                </a:solidFill>
              </a:rPr>
              <a:t>Минимальное количество баллов ЕГЭ </a:t>
            </a:r>
            <a:br>
              <a:rPr lang="ru-RU" sz="2400" b="1" dirty="0">
                <a:solidFill>
                  <a:srgbClr val="FF0000"/>
                </a:solidFill>
              </a:rPr>
            </a:br>
            <a:r>
              <a:rPr lang="ru-RU" sz="2400" b="1" dirty="0">
                <a:solidFill>
                  <a:srgbClr val="FF0000"/>
                </a:solidFill>
              </a:rPr>
              <a:t>для поступления в  ВУЗы на 2025/2026 учебный год</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4286564971"/>
              </p:ext>
            </p:extLst>
          </p:nvPr>
        </p:nvGraphicFramePr>
        <p:xfrm>
          <a:off x="835572" y="1295405"/>
          <a:ext cx="10594429" cy="5010801"/>
        </p:xfrm>
        <a:graphic>
          <a:graphicData uri="http://schemas.openxmlformats.org/drawingml/2006/table">
            <a:tbl>
              <a:tblPr firstRow="1" bandRow="1">
                <a:tableStyleId>{5C22544A-7EE6-4342-B048-85BDC9FD1C3A}</a:tableStyleId>
              </a:tblPr>
              <a:tblGrid>
                <a:gridCol w="3316515">
                  <a:extLst>
                    <a:ext uri="{9D8B030D-6E8A-4147-A177-3AD203B41FA5}">
                      <a16:colId xmlns:a16="http://schemas.microsoft.com/office/drawing/2014/main" val="20000"/>
                    </a:ext>
                  </a:extLst>
                </a:gridCol>
                <a:gridCol w="2926629">
                  <a:extLst>
                    <a:ext uri="{9D8B030D-6E8A-4147-A177-3AD203B41FA5}">
                      <a16:colId xmlns:a16="http://schemas.microsoft.com/office/drawing/2014/main" val="20001"/>
                    </a:ext>
                  </a:extLst>
                </a:gridCol>
                <a:gridCol w="4351285">
                  <a:extLst>
                    <a:ext uri="{9D8B030D-6E8A-4147-A177-3AD203B41FA5}">
                      <a16:colId xmlns:a16="http://schemas.microsoft.com/office/drawing/2014/main" val="20002"/>
                    </a:ext>
                  </a:extLst>
                </a:gridCol>
              </a:tblGrid>
              <a:tr h="76124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kern="1200" spc="45" noProof="0" dirty="0">
                          <a:solidFill>
                            <a:schemeClr val="tx1"/>
                          </a:solidFill>
                          <a:latin typeface="Georgia"/>
                          <a:ea typeface="+mn-ea"/>
                          <a:cs typeface="Georgia"/>
                        </a:rPr>
                        <a:t>Предмет</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kern="1200" spc="45" noProof="0" dirty="0">
                          <a:solidFill>
                            <a:schemeClr val="tx1"/>
                          </a:solidFill>
                          <a:latin typeface="Georgia"/>
                          <a:ea typeface="+mn-ea"/>
                          <a:cs typeface="Georgia"/>
                        </a:rPr>
                        <a:t>Минимальное</a:t>
                      </a:r>
                      <a:r>
                        <a:rPr lang="ru-RU" sz="1800" b="1" kern="1200" spc="45" baseline="0" noProof="0" dirty="0">
                          <a:solidFill>
                            <a:schemeClr val="tx1"/>
                          </a:solidFill>
                          <a:latin typeface="Georgia"/>
                          <a:ea typeface="+mn-ea"/>
                          <a:cs typeface="Georgia"/>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kern="1200" spc="45" baseline="0" noProof="0" dirty="0">
                          <a:solidFill>
                            <a:schemeClr val="tx1"/>
                          </a:solidFill>
                          <a:latin typeface="Georgia"/>
                          <a:ea typeface="+mn-ea"/>
                          <a:cs typeface="Georgia"/>
                        </a:rPr>
                        <a:t>количество баллов</a:t>
                      </a:r>
                      <a:endParaRPr lang="ru-RU" sz="1800" b="1" kern="1200" spc="45" noProof="0" dirty="0">
                        <a:solidFill>
                          <a:schemeClr val="tx1"/>
                        </a:solidFill>
                        <a:latin typeface="Georgia"/>
                        <a:ea typeface="+mn-ea"/>
                        <a:cs typeface="Georgia"/>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1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400" b="1" dirty="0">
                        <a:solidFill>
                          <a:schemeClr val="tx1"/>
                        </a:solidFill>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ru-RU" sz="1600" b="1" kern="1200" spc="45" noProof="0" dirty="0">
                          <a:solidFill>
                            <a:schemeClr val="tx1"/>
                          </a:solidFill>
                          <a:latin typeface="Georgia"/>
                          <a:ea typeface="+mn-ea"/>
                          <a:cs typeface="Georgia"/>
                        </a:rPr>
                        <a:t>Приказ Министерства науки и высшего образования РФ   от 02.12.2024г. N 845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2025/26 учебный год"</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Русский язык </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40 (24)</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1"/>
                  </a:ext>
                </a:extLst>
              </a:tr>
              <a:tr h="64847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Математика </a:t>
                      </a:r>
                    </a:p>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профильная</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40 (27)</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2"/>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Обществознание</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45 (42)</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3"/>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Физика</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39 (36)</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4"/>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История</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36 (32)</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5"/>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Биология</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39 (36)</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6"/>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Химия</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39 (36)</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7"/>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Информатика</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44 (40)</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8"/>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Литература</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40 (32)</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09"/>
                  </a:ext>
                </a:extLst>
              </a:tr>
              <a:tr h="3458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География</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40 (37)</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10"/>
                  </a:ext>
                </a:extLst>
              </a:tr>
              <a:tr h="48842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Английский язык</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800" b="1" i="0" kern="1200" noProof="0" dirty="0">
                          <a:solidFill>
                            <a:schemeClr val="tx1"/>
                          </a:solidFill>
                          <a:latin typeface="Arial"/>
                          <a:ea typeface="+mn-ea"/>
                          <a:cs typeface="Arial"/>
                        </a:rPr>
                        <a:t>30 (22)</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ru-RU" sz="1600" b="1" kern="1200" spc="45" noProof="0" dirty="0">
                        <a:solidFill>
                          <a:srgbClr val="002060"/>
                        </a:solidFill>
                        <a:latin typeface="Georgia"/>
                        <a:ea typeface="+mn-ea"/>
                        <a:cs typeface="Georgia"/>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8815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b="30382"/>
          <a:stretch/>
        </p:blipFill>
        <p:spPr>
          <a:xfrm>
            <a:off x="780715" y="3463447"/>
            <a:ext cx="11411285" cy="3394553"/>
          </a:xfrm>
          <a:prstGeom prst="rect">
            <a:avLst/>
          </a:prstGeom>
        </p:spPr>
      </p:pic>
      <p:sp>
        <p:nvSpPr>
          <p:cNvPr id="6" name="Прямоугольник 5"/>
          <p:cNvSpPr/>
          <p:nvPr/>
        </p:nvSpPr>
        <p:spPr>
          <a:xfrm>
            <a:off x="1642727" y="2101891"/>
            <a:ext cx="9192455" cy="2585323"/>
          </a:xfrm>
          <a:prstGeom prst="rect">
            <a:avLst/>
          </a:prstGeom>
        </p:spPr>
        <p:txBody>
          <a:bodyPr wrap="square">
            <a:spAutoFit/>
          </a:bodyPr>
          <a:lstStyle/>
          <a:p>
            <a:pPr marR="5080" lvl="0" indent="360000" algn="ctr"/>
            <a:r>
              <a:rPr lang="ru-RU" sz="5400" b="1" kern="0" spc="-15" dirty="0">
                <a:solidFill>
                  <a:srgbClr val="002060"/>
                </a:solidFill>
                <a:latin typeface="Times New Roman" pitchFamily="18" charset="0"/>
                <a:cs typeface="Times New Roman" pitchFamily="18" charset="0"/>
              </a:rPr>
              <a:t>Минобрнауки усложнило правила поступления в вузы в 2026 году</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4"/>
          <a:srcRect l="6847" t="13200" r="46902" b="15938"/>
          <a:stretch/>
        </p:blipFill>
        <p:spPr>
          <a:xfrm>
            <a:off x="986854" y="269203"/>
            <a:ext cx="1798571" cy="1549988"/>
          </a:xfrm>
          <a:prstGeom prst="rect">
            <a:avLst/>
          </a:prstGeom>
        </p:spPr>
      </p:pic>
    </p:spTree>
    <p:extLst>
      <p:ext uri="{BB962C8B-B14F-4D97-AF65-F5344CB8AC3E}">
        <p14:creationId xmlns:p14="http://schemas.microsoft.com/office/powerpoint/2010/main" val="50573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6809" y="560653"/>
            <a:ext cx="9974159" cy="369332"/>
          </a:xfrm>
        </p:spPr>
        <p:txBody>
          <a:bodyPr>
            <a:noAutofit/>
          </a:bodyPr>
          <a:lstStyle/>
          <a:p>
            <a:r>
              <a:rPr lang="ru-RU" sz="4000" b="1" dirty="0">
                <a:solidFill>
                  <a:srgbClr val="002060"/>
                </a:solidFill>
              </a:rPr>
              <a:t>Ограничение платных мест</a:t>
            </a:r>
          </a:p>
        </p:txBody>
      </p:sp>
      <p:sp>
        <p:nvSpPr>
          <p:cNvPr id="3" name="Текст 2"/>
          <p:cNvSpPr>
            <a:spLocks noGrp="1"/>
          </p:cNvSpPr>
          <p:nvPr>
            <p:ph type="body" idx="1"/>
          </p:nvPr>
        </p:nvSpPr>
        <p:spPr>
          <a:xfrm>
            <a:off x="986854" y="1411991"/>
            <a:ext cx="10648098" cy="4594671"/>
          </a:xfrm>
        </p:spPr>
        <p:txBody>
          <a:bodyPr>
            <a:normAutofit lnSpcReduction="10000"/>
          </a:bodyPr>
          <a:lstStyle/>
          <a:p>
            <a:pPr fontAlgn="base"/>
            <a:r>
              <a:rPr lang="ru-RU" sz="2400" b="1" dirty="0">
                <a:latin typeface="Arial" panose="020B0604020202020204" pitchFamily="34" charset="0"/>
                <a:cs typeface="Arial" panose="020B0604020202020204" pitchFamily="34" charset="0"/>
              </a:rPr>
              <a:t>Сократят платные места</a:t>
            </a:r>
            <a:r>
              <a:rPr lang="ru-RU" sz="2400" dirty="0">
                <a:latin typeface="Arial" panose="020B0604020202020204" pitchFamily="34" charset="0"/>
                <a:cs typeface="Arial" panose="020B0604020202020204" pitchFamily="34" charset="0"/>
              </a:rPr>
              <a:t> на «невостребованных» специальностях:</a:t>
            </a:r>
          </a:p>
          <a:p>
            <a:pPr marL="0" indent="0" fontAlgn="base">
              <a:buNone/>
            </a:pPr>
            <a:r>
              <a:rPr lang="ru-RU" sz="2400" dirty="0">
                <a:latin typeface="Arial" panose="020B0604020202020204" pitchFamily="34" charset="0"/>
                <a:cs typeface="Arial" panose="020B0604020202020204" pitchFamily="34" charset="0"/>
              </a:rPr>
              <a:t>      - Экономика, юриспруденция, менеджмент.</a:t>
            </a:r>
          </a:p>
          <a:p>
            <a:pPr marL="0" indent="0" fontAlgn="base">
              <a:buNone/>
            </a:pPr>
            <a:r>
              <a:rPr lang="ru-RU" sz="2400" dirty="0">
                <a:latin typeface="Arial" panose="020B0604020202020204" pitchFamily="34" charset="0"/>
                <a:cs typeface="Arial" panose="020B0604020202020204" pitchFamily="34" charset="0"/>
              </a:rPr>
              <a:t>      - Журналистика, политология, </a:t>
            </a:r>
            <a:r>
              <a:rPr lang="ru-RU" sz="2400" dirty="0" err="1">
                <a:latin typeface="Arial" panose="020B0604020202020204" pitchFamily="34" charset="0"/>
                <a:cs typeface="Arial" panose="020B0604020202020204" pitchFamily="34" charset="0"/>
              </a:rPr>
              <a:t>медиакоммуникации</a:t>
            </a:r>
            <a:r>
              <a:rPr lang="ru-RU" sz="2400" dirty="0">
                <a:latin typeface="Arial" panose="020B0604020202020204" pitchFamily="34" charset="0"/>
                <a:cs typeface="Arial" panose="020B0604020202020204" pitchFamily="34" charset="0"/>
              </a:rPr>
              <a:t>.</a:t>
            </a:r>
          </a:p>
          <a:p>
            <a:pPr fontAlgn="base"/>
            <a:r>
              <a:rPr lang="ru-RU" sz="2400" b="1" dirty="0">
                <a:latin typeface="Arial" panose="020B0604020202020204" pitchFamily="34" charset="0"/>
                <a:cs typeface="Arial" panose="020B0604020202020204" pitchFamily="34" charset="0"/>
              </a:rPr>
              <a:t>Увеличат квоты</a:t>
            </a:r>
            <a:r>
              <a:rPr lang="ru-RU" sz="2400" dirty="0">
                <a:latin typeface="Arial" panose="020B0604020202020204" pitchFamily="34" charset="0"/>
                <a:cs typeface="Arial" panose="020B0604020202020204" pitchFamily="34" charset="0"/>
              </a:rPr>
              <a:t> на приоритетных направлениях:</a:t>
            </a:r>
          </a:p>
          <a:p>
            <a:pPr marL="0" indent="0" fontAlgn="base">
              <a:buNone/>
            </a:pPr>
            <a:r>
              <a:rPr lang="ru-RU" sz="2400" dirty="0">
                <a:latin typeface="Arial" panose="020B0604020202020204" pitchFamily="34" charset="0"/>
                <a:cs typeface="Arial" panose="020B0604020202020204" pitchFamily="34" charset="0"/>
              </a:rPr>
              <a:t>      - Инженерные, IT, медицинские, педагогические специальности.</a:t>
            </a:r>
          </a:p>
          <a:p>
            <a:pPr marL="0" indent="0" fontAlgn="base">
              <a:buNone/>
            </a:pPr>
            <a:r>
              <a:rPr lang="ru-RU" sz="2400" dirty="0">
                <a:latin typeface="Arial" panose="020B0604020202020204" pitchFamily="34" charset="0"/>
                <a:cs typeface="Arial" panose="020B0604020202020204" pitchFamily="34" charset="0"/>
              </a:rPr>
              <a:t>      - «Зелёная» энергетика, искусственный интеллект, квантовые технологии.</a:t>
            </a:r>
          </a:p>
          <a:p>
            <a:pPr fontAlgn="base"/>
            <a:r>
              <a:rPr lang="ru-RU" sz="2400" dirty="0">
                <a:latin typeface="Arial" panose="020B0604020202020204" pitchFamily="34" charset="0"/>
                <a:cs typeface="Arial" panose="020B0604020202020204" pitchFamily="34" charset="0"/>
              </a:rPr>
              <a:t>Ограничения коснутся </a:t>
            </a:r>
            <a:r>
              <a:rPr lang="ru-RU" sz="2400" b="1" dirty="0">
                <a:latin typeface="Arial" panose="020B0604020202020204" pitchFamily="34" charset="0"/>
                <a:cs typeface="Arial" panose="020B0604020202020204" pitchFamily="34" charset="0"/>
              </a:rPr>
              <a:t>государственных и частных вузов</a:t>
            </a:r>
            <a:r>
              <a:rPr lang="ru-RU" sz="2400" dirty="0">
                <a:latin typeface="Arial" panose="020B0604020202020204" pitchFamily="34" charset="0"/>
                <a:cs typeface="Arial" panose="020B0604020202020204" pitchFamily="34" charset="0"/>
              </a:rPr>
              <a:t>.</a:t>
            </a:r>
          </a:p>
          <a:p>
            <a:pPr fontAlgn="base"/>
            <a:r>
              <a:rPr lang="ru-RU" sz="2400" dirty="0">
                <a:latin typeface="Arial" panose="020B0604020202020204" pitchFamily="34" charset="0"/>
                <a:cs typeface="Arial" panose="020B0604020202020204" pitchFamily="34" charset="0"/>
              </a:rPr>
              <a:t>Введены </a:t>
            </a:r>
            <a:r>
              <a:rPr lang="ru-RU" sz="2400" b="1" dirty="0">
                <a:latin typeface="Arial" panose="020B0604020202020204" pitchFamily="34" charset="0"/>
                <a:cs typeface="Arial" panose="020B0604020202020204" pitchFamily="34" charset="0"/>
              </a:rPr>
              <a:t>единые минимальные баллы ЕГЭ</a:t>
            </a:r>
            <a:r>
              <a:rPr lang="ru-RU" sz="2400" dirty="0">
                <a:latin typeface="Arial" panose="020B0604020202020204" pitchFamily="34" charset="0"/>
                <a:cs typeface="Arial" panose="020B0604020202020204" pitchFamily="34" charset="0"/>
              </a:rPr>
              <a:t> для поступления на платное и бюджетное отделение (например, на юриспруденцию требования к баллам будут одинаковыми во всех университетах).</a:t>
            </a:r>
          </a:p>
          <a:p>
            <a:pPr algn="l"/>
            <a:endParaRPr lang="ru-RU" sz="24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Tree>
    <p:extLst>
      <p:ext uri="{BB962C8B-B14F-4D97-AF65-F5344CB8AC3E}">
        <p14:creationId xmlns:p14="http://schemas.microsoft.com/office/powerpoint/2010/main" val="259290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889" y="585952"/>
            <a:ext cx="10648097" cy="519113"/>
          </a:xfrm>
        </p:spPr>
        <p:txBody>
          <a:bodyPr>
            <a:noAutofit/>
          </a:bodyPr>
          <a:lstStyle/>
          <a:p>
            <a:r>
              <a:rPr lang="ru-RU" sz="4000" b="1" dirty="0">
                <a:solidFill>
                  <a:srgbClr val="002060"/>
                </a:solidFill>
              </a:rPr>
              <a:t>Ограничение числа вступительных экзаменов</a:t>
            </a:r>
          </a:p>
        </p:txBody>
      </p:sp>
      <p:sp>
        <p:nvSpPr>
          <p:cNvPr id="3" name="Текст 2"/>
          <p:cNvSpPr>
            <a:spLocks noGrp="1"/>
          </p:cNvSpPr>
          <p:nvPr>
            <p:ph type="body" idx="1"/>
          </p:nvPr>
        </p:nvSpPr>
        <p:spPr>
          <a:xfrm>
            <a:off x="986854" y="1467991"/>
            <a:ext cx="10648098" cy="4594671"/>
          </a:xfrm>
        </p:spPr>
        <p:txBody>
          <a:bodyPr>
            <a:normAutofit lnSpcReduction="10000"/>
          </a:bodyPr>
          <a:lstStyle/>
          <a:p>
            <a:pPr fontAlgn="base"/>
            <a:r>
              <a:rPr lang="ru-RU" sz="2400" dirty="0">
                <a:latin typeface="Arial" panose="020B0604020202020204" pitchFamily="34" charset="0"/>
                <a:cs typeface="Arial" panose="020B0604020202020204" pitchFamily="34" charset="0"/>
              </a:rPr>
              <a:t>Вузы смогут требовать от абитуриентов </a:t>
            </a:r>
            <a:r>
              <a:rPr lang="ru-RU" sz="2400" b="1" dirty="0">
                <a:latin typeface="Arial" panose="020B0604020202020204" pitchFamily="34" charset="0"/>
                <a:cs typeface="Arial" panose="020B0604020202020204" pitchFamily="34" charset="0"/>
              </a:rPr>
              <a:t>не более одного дополнительного внутреннего экзамена</a:t>
            </a:r>
            <a:r>
              <a:rPr lang="ru-RU" sz="2400" dirty="0">
                <a:latin typeface="Arial" panose="020B0604020202020204" pitchFamily="34" charset="0"/>
                <a:cs typeface="Arial" panose="020B0604020202020204" pitchFamily="34" charset="0"/>
              </a:rPr>
              <a:t> (помимо ЕГЭ).</a:t>
            </a:r>
          </a:p>
          <a:p>
            <a:pPr fontAlgn="base"/>
            <a:r>
              <a:rPr lang="ru-RU" sz="2400" dirty="0">
                <a:latin typeface="Arial" panose="020B0604020202020204" pitchFamily="34" charset="0"/>
                <a:cs typeface="Arial" panose="020B0604020202020204" pitchFamily="34" charset="0"/>
              </a:rPr>
              <a:t>Раньше университеты могли проводить </a:t>
            </a:r>
            <a:r>
              <a:rPr lang="ru-RU" sz="2400" b="1" dirty="0">
                <a:latin typeface="Arial" panose="020B0604020202020204" pitchFamily="34" charset="0"/>
                <a:cs typeface="Arial" panose="020B0604020202020204" pitchFamily="34" charset="0"/>
              </a:rPr>
              <a:t>два испытания</a:t>
            </a:r>
            <a:r>
              <a:rPr lang="ru-RU" sz="2400" dirty="0">
                <a:latin typeface="Arial" panose="020B0604020202020204" pitchFamily="34" charset="0"/>
                <a:cs typeface="Arial" panose="020B0604020202020204" pitchFamily="34" charset="0"/>
              </a:rPr>
              <a:t> (например, профильный предмет + собеседование). Теперь это запрещено.</a:t>
            </a:r>
          </a:p>
          <a:p>
            <a:pPr marL="0" indent="0" fontAlgn="base">
              <a:buNone/>
            </a:pPr>
            <a:r>
              <a:rPr lang="ru-RU" sz="2400" b="1" dirty="0">
                <a:latin typeface="Arial" panose="020B0604020202020204" pitchFamily="34" charset="0"/>
                <a:cs typeface="Arial" panose="020B0604020202020204" pitchFamily="34" charset="0"/>
              </a:rPr>
              <a:t>    - Пример</a:t>
            </a:r>
            <a:r>
              <a:rPr lang="ru-RU" sz="2400" dirty="0">
                <a:latin typeface="Arial" panose="020B0604020202020204" pitchFamily="34" charset="0"/>
                <a:cs typeface="Arial" panose="020B0604020202020204" pitchFamily="34" charset="0"/>
              </a:rPr>
              <a:t>: На направление «Экономика» вместо экзаменов по математике и обществознанию останется только один — по математике.</a:t>
            </a:r>
          </a:p>
          <a:p>
            <a:r>
              <a:rPr lang="ru-RU" sz="2400" b="1" dirty="0">
                <a:latin typeface="Arial" panose="020B0604020202020204" pitchFamily="34" charset="0"/>
                <a:cs typeface="Arial" panose="020B0604020202020204" pitchFamily="34" charset="0"/>
              </a:rPr>
              <a:t>Творческие и спортивные специальности </a:t>
            </a:r>
            <a:r>
              <a:rPr lang="ru-RU" sz="2400" dirty="0">
                <a:latin typeface="Arial" panose="020B0604020202020204" pitchFamily="34" charset="0"/>
                <a:cs typeface="Arial" panose="020B0604020202020204" pitchFamily="34" charset="0"/>
              </a:rPr>
              <a:t>сохранят право на </a:t>
            </a:r>
            <a:r>
              <a:rPr lang="ru-RU" sz="2400" b="1" dirty="0">
                <a:latin typeface="Arial" panose="020B0604020202020204" pitchFamily="34" charset="0"/>
                <a:cs typeface="Arial" panose="020B0604020202020204" pitchFamily="34" charset="0"/>
              </a:rPr>
              <a:t>два экзамена </a:t>
            </a:r>
            <a:r>
              <a:rPr lang="ru-RU" sz="2400" dirty="0">
                <a:latin typeface="Arial" panose="020B0604020202020204" pitchFamily="34" charset="0"/>
                <a:cs typeface="Arial" panose="020B0604020202020204" pitchFamily="34" charset="0"/>
              </a:rPr>
              <a:t>(например, рисунок + композиция для архитекторов или физическая подготовка + профильный тест для спортсменов).</a:t>
            </a:r>
          </a:p>
          <a:p>
            <a:r>
              <a:rPr lang="ru-RU" sz="2400" b="1" dirty="0">
                <a:latin typeface="Arial" panose="020B0604020202020204" pitchFamily="34" charset="0"/>
                <a:cs typeface="Arial" panose="020B0604020202020204" pitchFamily="34" charset="0"/>
              </a:rPr>
              <a:t>Медицинские направления </a:t>
            </a:r>
            <a:r>
              <a:rPr lang="ru-RU" sz="2400" dirty="0">
                <a:latin typeface="Arial" panose="020B0604020202020204" pitchFamily="34" charset="0"/>
                <a:cs typeface="Arial" panose="020B0604020202020204" pitchFamily="34" charset="0"/>
              </a:rPr>
              <a:t>(лечебное дело, педиатрия) также могут оставить дополнительные испытания по химии/биологии, если это утвердит Минобрнауки.</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Tree>
    <p:extLst>
      <p:ext uri="{BB962C8B-B14F-4D97-AF65-F5344CB8AC3E}">
        <p14:creationId xmlns:p14="http://schemas.microsoft.com/office/powerpoint/2010/main" val="281176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425670" y="795338"/>
            <a:ext cx="11707323" cy="5917406"/>
          </a:xfrm>
        </p:spPr>
        <p:txBody>
          <a:bodyPr>
            <a:noAutofit/>
          </a:bodyPr>
          <a:lstStyle/>
          <a:p>
            <a:pPr fontAlgn="base"/>
            <a:r>
              <a:rPr lang="ru-RU" sz="1900" dirty="0">
                <a:latin typeface="Arial" panose="020B0604020202020204" pitchFamily="34" charset="0"/>
                <a:cs typeface="Arial" panose="020B0604020202020204" pitchFamily="34" charset="0"/>
              </a:rPr>
              <a:t>Раньше можно было получить </a:t>
            </a:r>
            <a:r>
              <a:rPr lang="ru-RU" sz="1900" b="1" dirty="0">
                <a:latin typeface="Arial" panose="020B0604020202020204" pitchFamily="34" charset="0"/>
                <a:cs typeface="Arial" panose="020B0604020202020204" pitchFamily="34" charset="0"/>
              </a:rPr>
              <a:t>до 10 баллов </a:t>
            </a:r>
            <a:r>
              <a:rPr lang="ru-RU" sz="1900" dirty="0">
                <a:latin typeface="Arial" panose="020B0604020202020204" pitchFamily="34" charset="0"/>
                <a:cs typeface="Arial" panose="020B0604020202020204" pitchFamily="34" charset="0"/>
              </a:rPr>
              <a:t>за портфолио, олимпиады, ГТО и другие достижения. С 2026 года </a:t>
            </a:r>
            <a:r>
              <a:rPr lang="ru-RU" sz="1900" b="1" dirty="0">
                <a:latin typeface="Arial" panose="020B0604020202020204" pitchFamily="34" charset="0"/>
                <a:cs typeface="Arial" panose="020B0604020202020204" pitchFamily="34" charset="0"/>
              </a:rPr>
              <a:t>максимум</a:t>
            </a:r>
            <a:r>
              <a:rPr lang="ru-RU" sz="1900" dirty="0">
                <a:latin typeface="Arial" panose="020B0604020202020204" pitchFamily="34" charset="0"/>
                <a:cs typeface="Arial" panose="020B0604020202020204" pitchFamily="34" charset="0"/>
              </a:rPr>
              <a:t> — </a:t>
            </a:r>
            <a:r>
              <a:rPr lang="ru-RU" sz="1900" b="1" dirty="0">
                <a:latin typeface="Arial" panose="020B0604020202020204" pitchFamily="34" charset="0"/>
                <a:cs typeface="Arial" panose="020B0604020202020204" pitchFamily="34" charset="0"/>
              </a:rPr>
              <a:t>5 баллов.</a:t>
            </a:r>
          </a:p>
          <a:p>
            <a:pPr fontAlgn="base"/>
            <a:r>
              <a:rPr lang="ru-RU" sz="1900" b="1" dirty="0">
                <a:latin typeface="Arial" panose="020B0604020202020204" pitchFamily="34" charset="0"/>
                <a:cs typeface="Arial" panose="020B0604020202020204" pitchFamily="34" charset="0"/>
              </a:rPr>
              <a:t>Новые правила начисления баллов:</a:t>
            </a:r>
            <a:br>
              <a:rPr lang="ru-RU" sz="1900" dirty="0">
                <a:latin typeface="Arial" panose="020B0604020202020204" pitchFamily="34" charset="0"/>
                <a:cs typeface="Arial" panose="020B0604020202020204" pitchFamily="34" charset="0"/>
              </a:rPr>
            </a:br>
            <a:r>
              <a:rPr lang="ru-RU" sz="1900" dirty="0">
                <a:latin typeface="Arial" panose="020B0604020202020204" pitchFamily="34" charset="0"/>
                <a:cs typeface="Arial" panose="020B0604020202020204" pitchFamily="34" charset="0"/>
              </a:rPr>
              <a:t>- Дипломы Всероссийской олимпиады — 5 баллов (ранее до 10).</a:t>
            </a:r>
          </a:p>
          <a:p>
            <a:pPr marL="0" indent="0" fontAlgn="base">
              <a:buNone/>
            </a:pPr>
            <a:r>
              <a:rPr lang="ru-RU" sz="1900" dirty="0">
                <a:latin typeface="Arial" panose="020B0604020202020204" pitchFamily="34" charset="0"/>
                <a:cs typeface="Arial" panose="020B0604020202020204" pitchFamily="34" charset="0"/>
              </a:rPr>
              <a:t>    - «Золотой» значок ГТО — 2 балла (вместо 3–5).</a:t>
            </a:r>
          </a:p>
          <a:p>
            <a:pPr marL="0" indent="0" fontAlgn="base">
              <a:buNone/>
            </a:pPr>
            <a:r>
              <a:rPr lang="ru-RU" sz="1900" dirty="0">
                <a:latin typeface="Arial" panose="020B0604020202020204" pitchFamily="34" charset="0"/>
                <a:cs typeface="Arial" panose="020B0604020202020204" pitchFamily="34" charset="0"/>
              </a:rPr>
              <a:t>    - Аттестат с отличием, волонтёрская книжка, медаль «За особые успехи» — по   1 баллу за каждое достижение.</a:t>
            </a:r>
          </a:p>
          <a:p>
            <a:pPr marL="0" indent="0" fontAlgn="base">
              <a:buNone/>
            </a:pPr>
            <a:r>
              <a:rPr lang="ru-RU" sz="1900" dirty="0">
                <a:latin typeface="Arial" panose="020B0604020202020204" pitchFamily="34" charset="0"/>
                <a:cs typeface="Arial" panose="020B0604020202020204" pitchFamily="34" charset="0"/>
              </a:rPr>
              <a:t>    - Муниципальные и региональные олимпиады больше не учитываются, если не входят в перечень РСОШ (Российского совета олимпиадных состязаний).</a:t>
            </a:r>
          </a:p>
          <a:p>
            <a:pPr fontAlgn="base"/>
            <a:r>
              <a:rPr lang="ru-RU" sz="1900" dirty="0">
                <a:latin typeface="Arial" panose="020B0604020202020204" pitchFamily="34" charset="0"/>
                <a:cs typeface="Arial" panose="020B0604020202020204" pitchFamily="34" charset="0"/>
              </a:rPr>
              <a:t>Все документы нужно загружать в </a:t>
            </a:r>
            <a:r>
              <a:rPr lang="ru-RU" sz="1900" b="1" dirty="0">
                <a:latin typeface="Arial" panose="020B0604020202020204" pitchFamily="34" charset="0"/>
                <a:cs typeface="Arial" panose="020B0604020202020204" pitchFamily="34" charset="0"/>
              </a:rPr>
              <a:t>федеральный реестр до 1 февраля 2026 года.</a:t>
            </a:r>
            <a:r>
              <a:rPr lang="ru-RU" sz="1900" dirty="0">
                <a:latin typeface="Arial" panose="020B0604020202020204" pitchFamily="34" charset="0"/>
                <a:cs typeface="Arial" panose="020B0604020202020204" pitchFamily="34" charset="0"/>
              </a:rPr>
              <a:t> Позднее добавленные материалы не учитываются.</a:t>
            </a:r>
          </a:p>
          <a:p>
            <a:pPr fontAlgn="base"/>
            <a:r>
              <a:rPr lang="ru-RU" sz="1900" b="1" dirty="0">
                <a:latin typeface="Arial" panose="020B0604020202020204" pitchFamily="34" charset="0"/>
                <a:cs typeface="Arial" panose="020B0604020202020204" pitchFamily="34" charset="0"/>
              </a:rPr>
              <a:t>Бумажные сертификаты не принимаются </a:t>
            </a:r>
            <a:r>
              <a:rPr lang="ru-RU" sz="1900" dirty="0">
                <a:latin typeface="Arial" panose="020B0604020202020204" pitchFamily="34" charset="0"/>
                <a:cs typeface="Arial" panose="020B0604020202020204" pitchFamily="34" charset="0"/>
              </a:rPr>
              <a:t>— только электронные копии.</a:t>
            </a:r>
          </a:p>
          <a:p>
            <a:pPr fontAlgn="base"/>
            <a:r>
              <a:rPr lang="ru-RU" sz="1900" dirty="0">
                <a:latin typeface="Arial" panose="020B0604020202020204" pitchFamily="34" charset="0"/>
                <a:cs typeface="Arial" panose="020B0604020202020204" pitchFamily="34" charset="0"/>
              </a:rPr>
              <a:t>Данные о победах во Всероссийских олимпиадах автоматически берутся из базы </a:t>
            </a:r>
            <a:r>
              <a:rPr lang="ru-RU" sz="1900" dirty="0" err="1">
                <a:latin typeface="Arial" panose="020B0604020202020204" pitchFamily="34" charset="0"/>
                <a:cs typeface="Arial" panose="020B0604020202020204" pitchFamily="34" charset="0"/>
              </a:rPr>
              <a:t>Минпросвещения</a:t>
            </a:r>
            <a:r>
              <a:rPr lang="ru-RU" sz="1900" dirty="0">
                <a:latin typeface="Arial" panose="020B0604020202020204" pitchFamily="34" charset="0"/>
                <a:cs typeface="Arial" panose="020B0604020202020204" pitchFamily="34" charset="0"/>
              </a:rPr>
              <a:t>.</a:t>
            </a:r>
          </a:p>
          <a:p>
            <a:pPr fontAlgn="base"/>
            <a:r>
              <a:rPr lang="ru-RU" sz="1900" b="1" dirty="0">
                <a:latin typeface="Arial" panose="020B0604020202020204" pitchFamily="34" charset="0"/>
                <a:cs typeface="Arial" panose="020B0604020202020204" pitchFamily="34" charset="0"/>
              </a:rPr>
              <a:t>Что делать абитуриентам:</a:t>
            </a:r>
          </a:p>
          <a:p>
            <a:pPr marL="0" indent="0" fontAlgn="base">
              <a:buNone/>
            </a:pPr>
            <a:r>
              <a:rPr lang="ru-RU" sz="1900" dirty="0">
                <a:latin typeface="Arial" panose="020B0604020202020204" pitchFamily="34" charset="0"/>
                <a:cs typeface="Arial" panose="020B0604020202020204" pitchFamily="34" charset="0"/>
              </a:rPr>
              <a:t>     - Сфокусироваться на Всероссийских олимпиадах и ГТО — они дают больше баллов.</a:t>
            </a:r>
          </a:p>
          <a:p>
            <a:pPr marL="0" indent="0" fontAlgn="base">
              <a:buNone/>
            </a:pPr>
            <a:r>
              <a:rPr lang="ru-RU" sz="1900" dirty="0">
                <a:latin typeface="Arial" panose="020B0604020202020204" pitchFamily="34" charset="0"/>
                <a:cs typeface="Arial" panose="020B0604020202020204" pitchFamily="34" charset="0"/>
              </a:rPr>
              <a:t>     - Подтвердить все достижения до 1 февраля 2026 года.</a:t>
            </a:r>
          </a:p>
          <a:p>
            <a:pPr marL="0" indent="0" fontAlgn="base">
              <a:buNone/>
            </a:pPr>
            <a:r>
              <a:rPr lang="ru-RU" sz="1900" dirty="0">
                <a:latin typeface="Arial" panose="020B0604020202020204" pitchFamily="34" charset="0"/>
                <a:cs typeface="Arial" panose="020B0604020202020204" pitchFamily="34" charset="0"/>
              </a:rPr>
              <a:t>     - Не тратить время на участие в «второстепенных» конкурсах, не входящих в перечень РСОШ.</a:t>
            </a: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555848" y="145256"/>
            <a:ext cx="11577145" cy="519113"/>
          </a:xfrm>
        </p:spPr>
        <p:txBody>
          <a:bodyPr>
            <a:noAutofit/>
          </a:bodyPr>
          <a:lstStyle/>
          <a:p>
            <a:r>
              <a:rPr lang="ru-RU" sz="4000" b="1" dirty="0">
                <a:solidFill>
                  <a:srgbClr val="002060"/>
                </a:solidFill>
              </a:rPr>
              <a:t>Снижение баллов за индивидуальные достижения</a:t>
            </a:r>
          </a:p>
        </p:txBody>
      </p:sp>
    </p:spTree>
    <p:extLst>
      <p:ext uri="{BB962C8B-B14F-4D97-AF65-F5344CB8AC3E}">
        <p14:creationId xmlns:p14="http://schemas.microsoft.com/office/powerpoint/2010/main" val="238118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425670" y="795338"/>
            <a:ext cx="11707323" cy="5917406"/>
          </a:xfrm>
        </p:spPr>
        <p:txBody>
          <a:bodyPr>
            <a:noAutofit/>
          </a:bodyPr>
          <a:lstStyle/>
          <a:p>
            <a:pPr fontAlgn="base"/>
            <a:r>
              <a:rPr lang="ru-RU" sz="2400" dirty="0">
                <a:latin typeface="Arial" panose="020B0604020202020204" pitchFamily="34" charset="0"/>
                <a:cs typeface="Arial" panose="020B0604020202020204" pitchFamily="34" charset="0"/>
              </a:rPr>
              <a:t>Все вузы обязаны использовать </a:t>
            </a:r>
            <a:r>
              <a:rPr lang="ru-RU" sz="2400" b="1" dirty="0">
                <a:latin typeface="Arial" panose="020B0604020202020204" pitchFamily="34" charset="0"/>
                <a:cs typeface="Arial" panose="020B0604020202020204" pitchFamily="34" charset="0"/>
              </a:rPr>
              <a:t>одинаковую систему </a:t>
            </a:r>
            <a:r>
              <a:rPr lang="ru-RU" sz="2400" dirty="0">
                <a:latin typeface="Arial" panose="020B0604020202020204" pitchFamily="34" charset="0"/>
                <a:cs typeface="Arial" panose="020B0604020202020204" pitchFamily="34" charset="0"/>
              </a:rPr>
              <a:t>перевода результатов внутренних экзаменов (если они есть) и ЕГЭ в </a:t>
            </a:r>
            <a:r>
              <a:rPr lang="ru-RU" sz="2400" b="1" dirty="0">
                <a:latin typeface="Arial" panose="020B0604020202020204" pitchFamily="34" charset="0"/>
                <a:cs typeface="Arial" panose="020B0604020202020204" pitchFamily="34" charset="0"/>
              </a:rPr>
              <a:t>тестовые баллы</a:t>
            </a:r>
            <a:r>
              <a:rPr lang="ru-RU" sz="2400" dirty="0">
                <a:latin typeface="Arial" panose="020B0604020202020204" pitchFamily="34" charset="0"/>
                <a:cs typeface="Arial" panose="020B0604020202020204" pitchFamily="34" charset="0"/>
              </a:rPr>
              <a:t>, аналогичную шкале ЕГЭ.</a:t>
            </a:r>
          </a:p>
          <a:p>
            <a:pPr fontAlgn="base"/>
            <a:r>
              <a:rPr lang="ru-RU" sz="2400" dirty="0">
                <a:latin typeface="Arial" panose="020B0604020202020204" pitchFamily="34" charset="0"/>
                <a:cs typeface="Arial" panose="020B0604020202020204" pitchFamily="34" charset="0"/>
              </a:rPr>
              <a:t>Раньше университеты могли применять собственные коэффициенты, что усложняло сравнение абитуриентов из разных регионов.</a:t>
            </a:r>
          </a:p>
          <a:p>
            <a:pPr fontAlgn="base"/>
            <a:r>
              <a:rPr lang="ru-RU" sz="2400" b="1" dirty="0">
                <a:solidFill>
                  <a:srgbClr val="222222"/>
                </a:solidFill>
                <a:latin typeface="Open Sans"/>
              </a:rPr>
              <a:t>Внутренние экзамены</a:t>
            </a:r>
            <a:r>
              <a:rPr lang="ru-RU" sz="2400" dirty="0">
                <a:solidFill>
                  <a:srgbClr val="222222"/>
                </a:solidFill>
                <a:latin typeface="Open Sans"/>
              </a:rPr>
              <a:t> (например, творческие испытания или профильные тесты) будут оцениваться по </a:t>
            </a:r>
            <a:r>
              <a:rPr lang="ru-RU" sz="2400" b="1" dirty="0">
                <a:solidFill>
                  <a:srgbClr val="222222"/>
                </a:solidFill>
                <a:latin typeface="Open Sans"/>
              </a:rPr>
              <a:t>100-балльной шкале</a:t>
            </a:r>
            <a:r>
              <a:rPr lang="ru-RU" sz="2400" dirty="0">
                <a:solidFill>
                  <a:srgbClr val="222222"/>
                </a:solidFill>
                <a:latin typeface="Open Sans"/>
              </a:rPr>
              <a:t>, как ЕГЭ.</a:t>
            </a:r>
          </a:p>
          <a:p>
            <a:pPr fontAlgn="base"/>
            <a:r>
              <a:rPr lang="ru-RU" sz="2400" dirty="0">
                <a:solidFill>
                  <a:srgbClr val="222222"/>
                </a:solidFill>
                <a:latin typeface="Open Sans"/>
              </a:rPr>
              <a:t>Результаты переводятся в тестовые баллы по </a:t>
            </a:r>
            <a:r>
              <a:rPr lang="ru-RU" sz="2400" b="1" dirty="0">
                <a:solidFill>
                  <a:srgbClr val="222222"/>
                </a:solidFill>
                <a:latin typeface="Open Sans"/>
              </a:rPr>
              <a:t>единой формуле</a:t>
            </a:r>
            <a:r>
              <a:rPr lang="ru-RU" sz="2400" dirty="0">
                <a:solidFill>
                  <a:srgbClr val="222222"/>
                </a:solidFill>
                <a:latin typeface="Open Sans"/>
              </a:rPr>
              <a:t>, утверждённой Минобрнауки.</a:t>
            </a:r>
          </a:p>
          <a:p>
            <a:pPr fontAlgn="base"/>
            <a:r>
              <a:rPr lang="ru-RU" sz="2400" dirty="0">
                <a:latin typeface="Arial" panose="020B0604020202020204" pitchFamily="34" charset="0"/>
                <a:cs typeface="Arial" panose="020B0604020202020204" pitchFamily="34" charset="0"/>
              </a:rPr>
              <a:t>Данные о баллах ЕГЭ и внутренних экзаменах будут автоматически загружаться в </a:t>
            </a:r>
            <a:r>
              <a:rPr lang="ru-RU" sz="2400" b="1" dirty="0">
                <a:latin typeface="Arial" panose="020B0604020202020204" pitchFamily="34" charset="0"/>
                <a:cs typeface="Arial" panose="020B0604020202020204" pitchFamily="34" charset="0"/>
              </a:rPr>
              <a:t>федеральную информационную систему.</a:t>
            </a:r>
          </a:p>
          <a:p>
            <a:pPr fontAlgn="base"/>
            <a:r>
              <a:rPr lang="ru-RU" sz="2400" dirty="0">
                <a:latin typeface="Arial" panose="020B0604020202020204" pitchFamily="34" charset="0"/>
                <a:cs typeface="Arial" panose="020B0604020202020204" pitchFamily="34" charset="0"/>
              </a:rPr>
              <a:t>Абитуриенты смогут отслеживать свой рейтинг в режиме реального времени через личный кабинет на портале </a:t>
            </a:r>
            <a:r>
              <a:rPr lang="ru-RU" sz="2400" dirty="0">
                <a:latin typeface="Arial" panose="020B0604020202020204" pitchFamily="34" charset="0"/>
                <a:cs typeface="Arial" panose="020B0604020202020204" pitchFamily="34" charset="0"/>
                <a:hlinkClick r:id="rId3"/>
              </a:rPr>
              <a:t>www.gosuslugi.ru</a:t>
            </a:r>
            <a:r>
              <a:rPr lang="ru-RU" sz="2400" dirty="0">
                <a:latin typeface="Arial" panose="020B0604020202020204" pitchFamily="34" charset="0"/>
                <a:cs typeface="Arial" panose="020B0604020202020204" pitchFamily="34" charset="0"/>
              </a:rPr>
              <a:t> Госуслуги.</a:t>
            </a:r>
          </a:p>
        </p:txBody>
      </p:sp>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555848" y="145256"/>
            <a:ext cx="11577145" cy="519113"/>
          </a:xfrm>
        </p:spPr>
        <p:txBody>
          <a:bodyPr>
            <a:noAutofit/>
          </a:bodyPr>
          <a:lstStyle/>
          <a:p>
            <a:r>
              <a:rPr lang="ru-RU" sz="4000" b="1" dirty="0">
                <a:solidFill>
                  <a:srgbClr val="002060"/>
                </a:solidFill>
              </a:rPr>
              <a:t>Единая шкала перевода баллов</a:t>
            </a:r>
          </a:p>
        </p:txBody>
      </p:sp>
    </p:spTree>
    <p:extLst>
      <p:ext uri="{BB962C8B-B14F-4D97-AF65-F5344CB8AC3E}">
        <p14:creationId xmlns:p14="http://schemas.microsoft.com/office/powerpoint/2010/main" val="31269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484677" y="783679"/>
            <a:ext cx="11707323" cy="5917406"/>
          </a:xfrm>
        </p:spPr>
        <p:txBody>
          <a:bodyPr>
            <a:noAutofit/>
          </a:bodyPr>
          <a:lstStyle/>
          <a:p>
            <a:pPr fontAlgn="base"/>
            <a:r>
              <a:rPr lang="ru-RU" sz="2000" dirty="0">
                <a:solidFill>
                  <a:srgbClr val="222222"/>
                </a:solidFill>
                <a:latin typeface="Open Sans"/>
              </a:rPr>
              <a:t>Все материалы (дипломы олимпиад, сертификаты ГТО, волонтёрские книжки и др.) необходимо загрузить в </a:t>
            </a:r>
            <a:r>
              <a:rPr lang="ru-RU" sz="2000" b="1" dirty="0">
                <a:solidFill>
                  <a:srgbClr val="222222"/>
                </a:solidFill>
                <a:latin typeface="Open Sans"/>
              </a:rPr>
              <a:t>федеральный реестр портфолио до 1 февраля 2026 года</a:t>
            </a:r>
            <a:r>
              <a:rPr lang="ru-RU" sz="2000" dirty="0">
                <a:solidFill>
                  <a:srgbClr val="222222"/>
                </a:solidFill>
                <a:latin typeface="Open Sans"/>
              </a:rPr>
              <a:t>.</a:t>
            </a:r>
          </a:p>
          <a:p>
            <a:pPr fontAlgn="base"/>
            <a:r>
              <a:rPr lang="ru-RU" sz="2000" b="1" dirty="0">
                <a:solidFill>
                  <a:srgbClr val="222222"/>
                </a:solidFill>
                <a:latin typeface="Open Sans"/>
              </a:rPr>
              <a:t>Только электронный формат</a:t>
            </a:r>
            <a:r>
              <a:rPr lang="ru-RU" sz="2000" dirty="0">
                <a:solidFill>
                  <a:srgbClr val="222222"/>
                </a:solidFill>
                <a:latin typeface="Open Sans"/>
              </a:rPr>
              <a:t>: бумажные копии вузы принимать не будут.</a:t>
            </a:r>
          </a:p>
          <a:p>
            <a:pPr fontAlgn="base"/>
            <a:r>
              <a:rPr lang="ru-RU" sz="2000" b="1" dirty="0">
                <a:solidFill>
                  <a:srgbClr val="222222"/>
                </a:solidFill>
                <a:latin typeface="Open Sans"/>
              </a:rPr>
              <a:t>Автоматическая проверка</a:t>
            </a:r>
            <a:r>
              <a:rPr lang="ru-RU" sz="2000" dirty="0">
                <a:solidFill>
                  <a:srgbClr val="222222"/>
                </a:solidFill>
                <a:latin typeface="Open Sans"/>
              </a:rPr>
              <a:t>: данные о победах во </a:t>
            </a:r>
            <a:r>
              <a:rPr lang="ru-RU" sz="2000" b="1" dirty="0">
                <a:solidFill>
                  <a:srgbClr val="222222"/>
                </a:solidFill>
                <a:latin typeface="Open Sans"/>
              </a:rPr>
              <a:t>Всероссийских олимпиадах</a:t>
            </a:r>
            <a:r>
              <a:rPr lang="ru-RU" sz="2000" dirty="0">
                <a:solidFill>
                  <a:srgbClr val="222222"/>
                </a:solidFill>
                <a:latin typeface="Open Sans"/>
              </a:rPr>
              <a:t> и других достижениях из перечня РСОШ (Российского совета олимпиадных состязаний) загружаются напрямую из системы </a:t>
            </a:r>
            <a:r>
              <a:rPr lang="ru-RU" sz="2000" dirty="0" err="1">
                <a:solidFill>
                  <a:srgbClr val="222222"/>
                </a:solidFill>
                <a:latin typeface="Open Sans"/>
              </a:rPr>
              <a:t>Минпросвещения</a:t>
            </a:r>
            <a:r>
              <a:rPr lang="ru-RU" sz="2000" dirty="0">
                <a:solidFill>
                  <a:srgbClr val="222222"/>
                </a:solidFill>
                <a:latin typeface="Open Sans"/>
              </a:rPr>
              <a:t>.</a:t>
            </a:r>
          </a:p>
          <a:p>
            <a:pPr fontAlgn="base"/>
            <a:r>
              <a:rPr lang="ru-RU" sz="2000" b="1" dirty="0">
                <a:solidFill>
                  <a:srgbClr val="222222"/>
                </a:solidFill>
                <a:latin typeface="Open Sans"/>
              </a:rPr>
              <a:t>Самостоятельная загрузка</a:t>
            </a:r>
            <a:r>
              <a:rPr lang="ru-RU" sz="2000" dirty="0">
                <a:solidFill>
                  <a:srgbClr val="222222"/>
                </a:solidFill>
                <a:latin typeface="Open Sans"/>
              </a:rPr>
              <a:t>: абитуриенты должны лично добавить в реестр сканы документов о ГТО, </a:t>
            </a:r>
            <a:r>
              <a:rPr lang="ru-RU" sz="2000" dirty="0" err="1">
                <a:solidFill>
                  <a:srgbClr val="222222"/>
                </a:solidFill>
                <a:latin typeface="Open Sans"/>
              </a:rPr>
              <a:t>волонтёрстве</a:t>
            </a:r>
            <a:r>
              <a:rPr lang="ru-RU" sz="2000" dirty="0">
                <a:solidFill>
                  <a:srgbClr val="222222"/>
                </a:solidFill>
                <a:latin typeface="Open Sans"/>
              </a:rPr>
              <a:t>, аттестатах с отличием и т.д.</a:t>
            </a:r>
          </a:p>
          <a:p>
            <a:pPr fontAlgn="base"/>
            <a:r>
              <a:rPr lang="ru-RU" sz="2000" b="1" dirty="0">
                <a:solidFill>
                  <a:srgbClr val="222222"/>
                </a:solidFill>
                <a:latin typeface="Open Sans"/>
              </a:rPr>
              <a:t>Всероссийские олимпиады</a:t>
            </a:r>
            <a:r>
              <a:rPr lang="ru-RU" sz="2000" dirty="0">
                <a:solidFill>
                  <a:srgbClr val="222222"/>
                </a:solidFill>
                <a:latin typeface="Open Sans"/>
              </a:rPr>
              <a:t>: данные об участии и победах поступают в реестр автоматически.</a:t>
            </a:r>
          </a:p>
          <a:p>
            <a:pPr fontAlgn="base"/>
            <a:r>
              <a:rPr lang="ru-RU" sz="2000" b="1" dirty="0">
                <a:solidFill>
                  <a:srgbClr val="222222"/>
                </a:solidFill>
                <a:latin typeface="Open Sans"/>
              </a:rPr>
              <a:t>Достижения, полученные после 1 февраля 2026</a:t>
            </a:r>
            <a:r>
              <a:rPr lang="ru-RU" sz="2000" dirty="0">
                <a:solidFill>
                  <a:srgbClr val="222222"/>
                </a:solidFill>
                <a:latin typeface="Open Sans"/>
              </a:rPr>
              <a:t>: не учитываются (например, весенние олимпиады или мартовские спортивные соревнования).</a:t>
            </a:r>
          </a:p>
          <a:p>
            <a:pPr fontAlgn="base"/>
            <a:r>
              <a:rPr lang="ru-RU" sz="2000" b="1" dirty="0">
                <a:latin typeface="Arial" panose="020B0604020202020204" pitchFamily="34" charset="0"/>
                <a:cs typeface="Arial" panose="020B0604020202020204" pitchFamily="34" charset="0"/>
              </a:rPr>
              <a:t>Советы абитуриентам</a:t>
            </a:r>
          </a:p>
          <a:p>
            <a:pPr marL="0" indent="0" fontAlgn="base">
              <a:buNone/>
            </a:pPr>
            <a:r>
              <a:rPr lang="ru-RU" sz="2000" dirty="0">
                <a:latin typeface="Arial" panose="020B0604020202020204" pitchFamily="34" charset="0"/>
                <a:cs typeface="Arial" panose="020B0604020202020204" pitchFamily="34" charset="0"/>
              </a:rPr>
              <a:t>      - Начните формировать портфолио заранее (осенью 2025 года).</a:t>
            </a:r>
          </a:p>
          <a:p>
            <a:pPr marL="0" indent="0" fontAlgn="base">
              <a:buNone/>
            </a:pPr>
            <a:r>
              <a:rPr lang="ru-RU" sz="2000" dirty="0">
                <a:latin typeface="Arial" panose="020B0604020202020204" pitchFamily="34" charset="0"/>
                <a:cs typeface="Arial" panose="020B0604020202020204" pitchFamily="34" charset="0"/>
              </a:rPr>
              <a:t>      - Проверьте, входит ли ваше достижение в </a:t>
            </a:r>
            <a:r>
              <a:rPr lang="ru-RU" sz="2000" dirty="0" err="1">
                <a:latin typeface="Arial" panose="020B0604020202020204" pitchFamily="34" charset="0"/>
                <a:cs typeface="Arial" panose="020B0604020202020204" pitchFamily="34" charset="0"/>
              </a:rPr>
              <a:t>rsr-olymp.ruперечень</a:t>
            </a:r>
            <a:r>
              <a:rPr lang="ru-RU" sz="2000" dirty="0">
                <a:latin typeface="Arial" panose="020B0604020202020204" pitchFamily="34" charset="0"/>
                <a:cs typeface="Arial" panose="020B0604020202020204" pitchFamily="34" charset="0"/>
              </a:rPr>
              <a:t> РСОШ.</a:t>
            </a:r>
          </a:p>
          <a:p>
            <a:pPr marL="0" indent="0" fontAlgn="base">
              <a:buNone/>
            </a:pPr>
            <a:r>
              <a:rPr lang="ru-RU" sz="2000" dirty="0">
                <a:latin typeface="Arial" panose="020B0604020202020204" pitchFamily="34" charset="0"/>
                <a:cs typeface="Arial" panose="020B0604020202020204" pitchFamily="34" charset="0"/>
              </a:rPr>
              <a:t>      - Не откладывайте загрузку документов на последние дни: возможны технические сбои.</a:t>
            </a: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Новые сроки подачи документов в портфолио</a:t>
            </a:r>
          </a:p>
        </p:txBody>
      </p:sp>
    </p:spTree>
    <p:extLst>
      <p:ext uri="{BB962C8B-B14F-4D97-AF65-F5344CB8AC3E}">
        <p14:creationId xmlns:p14="http://schemas.microsoft.com/office/powerpoint/2010/main" val="124036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484677" y="783679"/>
            <a:ext cx="11465585" cy="5917406"/>
          </a:xfrm>
        </p:spPr>
        <p:txBody>
          <a:bodyPr>
            <a:noAutofit/>
          </a:bodyPr>
          <a:lstStyle/>
          <a:p>
            <a:pPr fontAlgn="base"/>
            <a:r>
              <a:rPr lang="ru-RU" sz="2000" b="1" dirty="0">
                <a:solidFill>
                  <a:srgbClr val="222222"/>
                </a:solidFill>
                <a:latin typeface="Open Sans"/>
              </a:rPr>
              <a:t>Общая доля целевых мест</a:t>
            </a:r>
            <a:r>
              <a:rPr lang="ru-RU" sz="2000" dirty="0">
                <a:solidFill>
                  <a:srgbClr val="222222"/>
                </a:solidFill>
                <a:latin typeface="Open Sans"/>
              </a:rPr>
              <a:t> вырастет с </a:t>
            </a:r>
            <a:r>
              <a:rPr lang="ru-RU" sz="2000" b="1" dirty="0">
                <a:solidFill>
                  <a:srgbClr val="222222"/>
                </a:solidFill>
                <a:latin typeface="Open Sans"/>
              </a:rPr>
              <a:t>23%</a:t>
            </a:r>
            <a:r>
              <a:rPr lang="ru-RU" sz="2000" dirty="0">
                <a:solidFill>
                  <a:srgbClr val="222222"/>
                </a:solidFill>
                <a:latin typeface="Open Sans"/>
              </a:rPr>
              <a:t> (2025 год) до </a:t>
            </a:r>
            <a:r>
              <a:rPr lang="ru-RU" sz="2000" b="1" dirty="0">
                <a:solidFill>
                  <a:srgbClr val="222222"/>
                </a:solidFill>
                <a:latin typeface="Open Sans"/>
              </a:rPr>
              <a:t>25%</a:t>
            </a:r>
            <a:r>
              <a:rPr lang="ru-RU" sz="2000" dirty="0">
                <a:solidFill>
                  <a:srgbClr val="222222"/>
                </a:solidFill>
                <a:latin typeface="Open Sans"/>
              </a:rPr>
              <a:t> в 2026 году.</a:t>
            </a:r>
          </a:p>
          <a:p>
            <a:pPr fontAlgn="base"/>
            <a:r>
              <a:rPr lang="ru-RU" sz="2000" dirty="0">
                <a:solidFill>
                  <a:srgbClr val="222222"/>
                </a:solidFill>
                <a:latin typeface="Open Sans"/>
              </a:rPr>
              <a:t>На </a:t>
            </a:r>
            <a:r>
              <a:rPr lang="ru-RU" sz="2000" b="1" dirty="0">
                <a:solidFill>
                  <a:srgbClr val="222222"/>
                </a:solidFill>
                <a:latin typeface="Open Sans"/>
              </a:rPr>
              <a:t>приоритетных направлениях</a:t>
            </a:r>
            <a:r>
              <a:rPr lang="ru-RU" sz="2000" dirty="0">
                <a:solidFill>
                  <a:srgbClr val="222222"/>
                </a:solidFill>
                <a:latin typeface="Open Sans"/>
              </a:rPr>
              <a:t> (медицина, IT, инженерия, педагогика) доля достигнет </a:t>
            </a:r>
            <a:r>
              <a:rPr lang="ru-RU" sz="2000" b="1" dirty="0">
                <a:solidFill>
                  <a:srgbClr val="222222"/>
                </a:solidFill>
                <a:latin typeface="Open Sans"/>
              </a:rPr>
              <a:t>70-80%</a:t>
            </a:r>
            <a:r>
              <a:rPr lang="ru-RU" sz="2000" dirty="0">
                <a:solidFill>
                  <a:srgbClr val="222222"/>
                </a:solidFill>
                <a:latin typeface="Open Sans"/>
              </a:rPr>
              <a:t> бюджетных мест.</a:t>
            </a:r>
          </a:p>
          <a:p>
            <a:pPr fontAlgn="base"/>
            <a:r>
              <a:rPr lang="ru-RU" sz="2000" b="1" u="sng" dirty="0">
                <a:solidFill>
                  <a:srgbClr val="222222"/>
                </a:solidFill>
                <a:latin typeface="PT Serif"/>
              </a:rPr>
              <a:t>Приоритетные направления:</a:t>
            </a:r>
          </a:p>
          <a:p>
            <a:pPr marL="0" indent="0" fontAlgn="base">
              <a:buNone/>
            </a:pPr>
            <a:r>
              <a:rPr lang="ru-RU" sz="2000" b="1" dirty="0">
                <a:solidFill>
                  <a:srgbClr val="222222"/>
                </a:solidFill>
                <a:latin typeface="Open Sans"/>
              </a:rPr>
              <a:t>     - Медицина</a:t>
            </a:r>
            <a:r>
              <a:rPr lang="ru-RU" sz="2000" dirty="0">
                <a:solidFill>
                  <a:srgbClr val="222222"/>
                </a:solidFill>
                <a:latin typeface="Open Sans"/>
              </a:rPr>
              <a:t>: ординатура по направлениям «Акушерство», «Детская хирургия», «Анестезиология» — </a:t>
            </a:r>
            <a:r>
              <a:rPr lang="ru-RU" sz="2000" b="1" dirty="0">
                <a:solidFill>
                  <a:srgbClr val="222222"/>
                </a:solidFill>
                <a:latin typeface="Open Sans"/>
              </a:rPr>
              <a:t>100% целевых мест</a:t>
            </a:r>
            <a:r>
              <a:rPr lang="ru-RU" sz="2000" dirty="0">
                <a:solidFill>
                  <a:srgbClr val="222222"/>
                </a:solidFill>
                <a:latin typeface="Open Sans"/>
              </a:rPr>
              <a:t>.</a:t>
            </a:r>
          </a:p>
          <a:p>
            <a:pPr marL="0" indent="0" fontAlgn="base">
              <a:buNone/>
            </a:pPr>
            <a:r>
              <a:rPr lang="ru-RU" sz="2000" b="1" dirty="0">
                <a:solidFill>
                  <a:srgbClr val="222222"/>
                </a:solidFill>
                <a:latin typeface="Open Sans"/>
              </a:rPr>
              <a:t>     - Инженерия</a:t>
            </a:r>
            <a:r>
              <a:rPr lang="ru-RU" sz="2000" dirty="0">
                <a:solidFill>
                  <a:srgbClr val="222222"/>
                </a:solidFill>
                <a:latin typeface="Open Sans"/>
              </a:rPr>
              <a:t>: проектирование авиадвигателей, IT-технологии, робототехника.</a:t>
            </a:r>
          </a:p>
          <a:p>
            <a:pPr marL="0" indent="0" fontAlgn="base">
              <a:buNone/>
            </a:pPr>
            <a:r>
              <a:rPr lang="ru-RU" sz="2000" b="1" dirty="0">
                <a:solidFill>
                  <a:srgbClr val="222222"/>
                </a:solidFill>
                <a:latin typeface="Open Sans"/>
              </a:rPr>
              <a:t>     - Педагогика</a:t>
            </a:r>
            <a:r>
              <a:rPr lang="ru-RU" sz="2000" dirty="0">
                <a:solidFill>
                  <a:srgbClr val="222222"/>
                </a:solidFill>
                <a:latin typeface="Open Sans"/>
              </a:rPr>
              <a:t>: до </a:t>
            </a:r>
            <a:r>
              <a:rPr lang="ru-RU" sz="2000" b="1" dirty="0">
                <a:solidFill>
                  <a:srgbClr val="222222"/>
                </a:solidFill>
                <a:latin typeface="Open Sans"/>
              </a:rPr>
              <a:t>30%</a:t>
            </a:r>
            <a:r>
              <a:rPr lang="ru-RU" sz="2000" dirty="0">
                <a:solidFill>
                  <a:srgbClr val="222222"/>
                </a:solidFill>
                <a:latin typeface="Open Sans"/>
              </a:rPr>
              <a:t> мест в бакалавриате.</a:t>
            </a:r>
          </a:p>
          <a:p>
            <a:pPr marL="0" indent="0" fontAlgn="base">
              <a:buNone/>
            </a:pPr>
            <a:r>
              <a:rPr lang="ru-RU" sz="2000" b="1" dirty="0">
                <a:solidFill>
                  <a:srgbClr val="222222"/>
                </a:solidFill>
                <a:latin typeface="Open Sans"/>
              </a:rPr>
              <a:t>     - Оборонная промышленность</a:t>
            </a:r>
            <a:r>
              <a:rPr lang="ru-RU" sz="2000" dirty="0">
                <a:solidFill>
                  <a:srgbClr val="222222"/>
                </a:solidFill>
                <a:latin typeface="Open Sans"/>
              </a:rPr>
              <a:t> и «Северный морской путь».</a:t>
            </a:r>
          </a:p>
          <a:p>
            <a:pPr fontAlgn="base"/>
            <a:r>
              <a:rPr lang="ru-RU" sz="2000" b="1" u="sng" dirty="0">
                <a:solidFill>
                  <a:srgbClr val="222222"/>
                </a:solidFill>
                <a:latin typeface="PT Serif"/>
              </a:rPr>
              <a:t>Условия целевого договора:</a:t>
            </a:r>
          </a:p>
          <a:p>
            <a:pPr marL="0" indent="0" fontAlgn="base">
              <a:buNone/>
            </a:pPr>
            <a:r>
              <a:rPr lang="ru-RU" sz="2000" b="1" dirty="0">
                <a:solidFill>
                  <a:srgbClr val="222222"/>
                </a:solidFill>
                <a:latin typeface="Open Sans"/>
              </a:rPr>
              <a:t>     - Обязательная отработка</a:t>
            </a:r>
            <a:r>
              <a:rPr lang="ru-RU" sz="2000" dirty="0">
                <a:solidFill>
                  <a:srgbClr val="222222"/>
                </a:solidFill>
                <a:latin typeface="Open Sans"/>
              </a:rPr>
              <a:t> после выпуска — </a:t>
            </a:r>
            <a:r>
              <a:rPr lang="ru-RU" sz="2000" b="1" dirty="0">
                <a:solidFill>
                  <a:srgbClr val="222222"/>
                </a:solidFill>
                <a:latin typeface="Open Sans"/>
              </a:rPr>
              <a:t>не менее 3 лет</a:t>
            </a:r>
            <a:r>
              <a:rPr lang="ru-RU" sz="2000" dirty="0">
                <a:solidFill>
                  <a:srgbClr val="222222"/>
                </a:solidFill>
                <a:latin typeface="Open Sans"/>
              </a:rPr>
              <a:t> у работодателя, оплатившего обучение.</a:t>
            </a:r>
          </a:p>
          <a:p>
            <a:pPr marL="0" indent="0" fontAlgn="base">
              <a:buNone/>
            </a:pPr>
            <a:r>
              <a:rPr lang="ru-RU" sz="2000" b="1" dirty="0">
                <a:solidFill>
                  <a:srgbClr val="222222"/>
                </a:solidFill>
                <a:latin typeface="Open Sans"/>
              </a:rPr>
              <a:t>     - Финансовая ответственность</a:t>
            </a:r>
            <a:r>
              <a:rPr lang="ru-RU" sz="2000" dirty="0">
                <a:solidFill>
                  <a:srgbClr val="222222"/>
                </a:solidFill>
                <a:latin typeface="Open Sans"/>
              </a:rPr>
              <a:t>: при расторжении договора студент или работодатель возмещают вузу </a:t>
            </a:r>
            <a:r>
              <a:rPr lang="ru-RU" sz="2000" b="1" dirty="0">
                <a:solidFill>
                  <a:srgbClr val="222222"/>
                </a:solidFill>
                <a:latin typeface="Open Sans"/>
              </a:rPr>
              <a:t>стоимость обучения + штраф</a:t>
            </a:r>
            <a:r>
              <a:rPr lang="ru-RU" sz="2000" dirty="0">
                <a:solidFill>
                  <a:srgbClr val="222222"/>
                </a:solidFill>
                <a:latin typeface="Open Sans"/>
              </a:rPr>
              <a:t> (до 2 МРОТ).</a:t>
            </a:r>
          </a:p>
          <a:p>
            <a:pPr marL="0" indent="0" fontAlgn="base">
              <a:buNone/>
            </a:pPr>
            <a:r>
              <a:rPr lang="ru-RU" sz="2000" b="1" dirty="0">
                <a:solidFill>
                  <a:srgbClr val="222222"/>
                </a:solidFill>
                <a:latin typeface="Open Sans"/>
              </a:rPr>
              <a:t>     - Поддержка во время учёбы</a:t>
            </a:r>
            <a:r>
              <a:rPr lang="ru-RU" sz="2000" dirty="0">
                <a:solidFill>
                  <a:srgbClr val="222222"/>
                </a:solidFill>
                <a:latin typeface="Open Sans"/>
              </a:rPr>
              <a:t>: некоторые компании будут выплачивать стипендию или частично компенсировать расходы на жильё.</a:t>
            </a:r>
          </a:p>
          <a:p>
            <a:pPr marL="0" indent="0">
              <a:buNone/>
            </a:pPr>
            <a:br>
              <a:rPr lang="ru-RU" sz="2000" dirty="0"/>
            </a:br>
            <a:endParaRPr lang="ru-RU" sz="20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Увеличение доли целевых мест</a:t>
            </a:r>
          </a:p>
        </p:txBody>
      </p:sp>
    </p:spTree>
    <p:extLst>
      <p:ext uri="{BB962C8B-B14F-4D97-AF65-F5344CB8AC3E}">
        <p14:creationId xmlns:p14="http://schemas.microsoft.com/office/powerpoint/2010/main" val="101434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986854" y="1140701"/>
            <a:ext cx="10798178" cy="4292817"/>
          </a:xfrm>
        </p:spPr>
        <p:txBody>
          <a:bodyPr>
            <a:noAutofit/>
          </a:bodyPr>
          <a:lstStyle/>
          <a:p>
            <a:pPr fontAlgn="base"/>
            <a:r>
              <a:rPr lang="ru-RU" sz="2000" b="1" u="sng" dirty="0">
                <a:solidFill>
                  <a:srgbClr val="222222"/>
                </a:solidFill>
                <a:latin typeface="PT Serif"/>
              </a:rPr>
              <a:t>Как подать заявку на целевое место?</a:t>
            </a:r>
          </a:p>
          <a:p>
            <a:pPr marL="0" indent="0" fontAlgn="base">
              <a:buNone/>
            </a:pPr>
            <a:r>
              <a:rPr lang="ru-RU" sz="2000" dirty="0">
                <a:solidFill>
                  <a:srgbClr val="222222"/>
                </a:solidFill>
                <a:latin typeface="Open Sans"/>
              </a:rPr>
              <a:t>     - </a:t>
            </a:r>
            <a:r>
              <a:rPr lang="ru-RU" sz="2000" b="1" dirty="0">
                <a:solidFill>
                  <a:srgbClr val="222222"/>
                </a:solidFill>
                <a:latin typeface="Open Sans"/>
              </a:rPr>
              <a:t>Найти работодателя </a:t>
            </a:r>
            <a:r>
              <a:rPr lang="ru-RU" sz="2000" dirty="0">
                <a:solidFill>
                  <a:srgbClr val="222222"/>
                </a:solidFill>
                <a:latin typeface="Open Sans"/>
              </a:rPr>
              <a:t>через портал www.gosuslugi.ruГосуслуги или напрямую (больницы, заводы, IT-компании).</a:t>
            </a:r>
          </a:p>
          <a:p>
            <a:pPr marL="0" indent="0" fontAlgn="base">
              <a:buNone/>
            </a:pPr>
            <a:r>
              <a:rPr lang="ru-RU" sz="2000" dirty="0">
                <a:solidFill>
                  <a:srgbClr val="222222"/>
                </a:solidFill>
                <a:latin typeface="Open Sans"/>
              </a:rPr>
              <a:t>     - </a:t>
            </a:r>
            <a:r>
              <a:rPr lang="ru-RU" sz="2000" b="1" dirty="0">
                <a:solidFill>
                  <a:srgbClr val="222222"/>
                </a:solidFill>
                <a:latin typeface="Open Sans"/>
              </a:rPr>
              <a:t>Заключить трёхсторонний договор </a:t>
            </a:r>
            <a:r>
              <a:rPr lang="ru-RU" sz="2000" dirty="0">
                <a:solidFill>
                  <a:srgbClr val="222222"/>
                </a:solidFill>
                <a:latin typeface="Open Sans"/>
              </a:rPr>
              <a:t>(вуз, абитуриент, организация).</a:t>
            </a:r>
          </a:p>
          <a:p>
            <a:pPr marL="0" indent="0" fontAlgn="base">
              <a:buNone/>
            </a:pPr>
            <a:r>
              <a:rPr lang="ru-RU" sz="2000" dirty="0">
                <a:solidFill>
                  <a:srgbClr val="222222"/>
                </a:solidFill>
                <a:latin typeface="Open Sans"/>
              </a:rPr>
              <a:t>     - </a:t>
            </a:r>
            <a:r>
              <a:rPr lang="ru-RU" sz="2000" b="1" dirty="0">
                <a:solidFill>
                  <a:srgbClr val="222222"/>
                </a:solidFill>
                <a:latin typeface="Open Sans"/>
              </a:rPr>
              <a:t>Подать документы </a:t>
            </a:r>
            <a:r>
              <a:rPr lang="ru-RU" sz="2000" dirty="0">
                <a:solidFill>
                  <a:srgbClr val="222222"/>
                </a:solidFill>
                <a:latin typeface="Open Sans"/>
              </a:rPr>
              <a:t>в вуз, выбрав в заявлении конкурсную группу «целевая квота».</a:t>
            </a:r>
          </a:p>
          <a:p>
            <a:pPr marL="0" indent="0" fontAlgn="base">
              <a:buNone/>
            </a:pPr>
            <a:r>
              <a:rPr lang="ru-RU" sz="2000" dirty="0">
                <a:solidFill>
                  <a:srgbClr val="222222"/>
                </a:solidFill>
                <a:latin typeface="Open Sans"/>
              </a:rPr>
              <a:t>     - </a:t>
            </a:r>
            <a:r>
              <a:rPr lang="ru-RU" sz="2000" b="1" dirty="0">
                <a:solidFill>
                  <a:srgbClr val="222222"/>
                </a:solidFill>
                <a:latin typeface="Open Sans"/>
              </a:rPr>
              <a:t>Пройти конкурс</a:t>
            </a:r>
            <a:r>
              <a:rPr lang="ru-RU" sz="2000" dirty="0">
                <a:solidFill>
                  <a:srgbClr val="222222"/>
                </a:solidFill>
                <a:latin typeface="Open Sans"/>
              </a:rPr>
              <a:t>: </a:t>
            </a:r>
            <a:r>
              <a:rPr lang="ru-RU" sz="2000" dirty="0" err="1">
                <a:solidFill>
                  <a:srgbClr val="222222"/>
                </a:solidFill>
                <a:latin typeface="Open Sans"/>
              </a:rPr>
              <a:t>целевики</a:t>
            </a:r>
            <a:r>
              <a:rPr lang="ru-RU" sz="2000" dirty="0">
                <a:solidFill>
                  <a:srgbClr val="222222"/>
                </a:solidFill>
                <a:latin typeface="Open Sans"/>
              </a:rPr>
              <a:t> соревнуются между собой, а не с остальными абитуриентами.</a:t>
            </a:r>
          </a:p>
          <a:p>
            <a:pPr fontAlgn="base"/>
            <a:r>
              <a:rPr lang="ru-RU" sz="2000" b="1" u="sng" dirty="0">
                <a:solidFill>
                  <a:srgbClr val="222222"/>
                </a:solidFill>
                <a:latin typeface="PT Serif"/>
              </a:rPr>
              <a:t>Преимущества для абитуриентов</a:t>
            </a:r>
          </a:p>
          <a:p>
            <a:pPr marL="0" indent="0" fontAlgn="base">
              <a:buNone/>
            </a:pPr>
            <a:r>
              <a:rPr lang="ru-RU" sz="2000" b="1" dirty="0">
                <a:solidFill>
                  <a:srgbClr val="222222"/>
                </a:solidFill>
                <a:latin typeface="Open Sans"/>
              </a:rPr>
              <a:t>     - Сниженный конкурс</a:t>
            </a:r>
            <a:r>
              <a:rPr lang="ru-RU" sz="2000" dirty="0">
                <a:solidFill>
                  <a:srgbClr val="222222"/>
                </a:solidFill>
                <a:latin typeface="Open Sans"/>
              </a:rPr>
              <a:t>: целевые места выделяются отдельно.</a:t>
            </a:r>
          </a:p>
          <a:p>
            <a:pPr marL="0" indent="0" fontAlgn="base">
              <a:buNone/>
            </a:pPr>
            <a:r>
              <a:rPr lang="ru-RU" sz="2000" b="1" dirty="0">
                <a:solidFill>
                  <a:srgbClr val="222222"/>
                </a:solidFill>
                <a:latin typeface="Open Sans"/>
              </a:rPr>
              <a:t>     - Гарантия трудоустройства</a:t>
            </a:r>
            <a:r>
              <a:rPr lang="ru-RU" sz="2000" dirty="0">
                <a:solidFill>
                  <a:srgbClr val="222222"/>
                </a:solidFill>
                <a:latin typeface="Open Sans"/>
              </a:rPr>
              <a:t> и стажа после выпуска.</a:t>
            </a:r>
          </a:p>
          <a:p>
            <a:pPr marL="0" indent="0" fontAlgn="base">
              <a:buNone/>
            </a:pPr>
            <a:r>
              <a:rPr lang="ru-RU" sz="2000" b="1" dirty="0">
                <a:solidFill>
                  <a:srgbClr val="222222"/>
                </a:solidFill>
                <a:latin typeface="Open Sans"/>
              </a:rPr>
              <a:t>     - Поддержка работодателя</a:t>
            </a:r>
            <a:r>
              <a:rPr lang="ru-RU" sz="2000" dirty="0">
                <a:solidFill>
                  <a:srgbClr val="222222"/>
                </a:solidFill>
                <a:latin typeface="Open Sans"/>
              </a:rPr>
              <a:t>: оплата практик, стажировок, </a:t>
            </a:r>
            <a:r>
              <a:rPr lang="ru-RU" sz="2000" dirty="0" err="1">
                <a:solidFill>
                  <a:srgbClr val="222222"/>
                </a:solidFill>
                <a:latin typeface="Open Sans"/>
              </a:rPr>
              <a:t>mentorship</a:t>
            </a:r>
            <a:r>
              <a:rPr lang="ru-RU" sz="2000" dirty="0">
                <a:solidFill>
                  <a:srgbClr val="222222"/>
                </a:solidFill>
                <a:latin typeface="Open Sans"/>
              </a:rPr>
              <a:t>.</a:t>
            </a:r>
          </a:p>
          <a:p>
            <a:pPr marL="0" indent="0">
              <a:buNone/>
            </a:pPr>
            <a:br>
              <a:rPr lang="ru-RU" sz="2000" dirty="0"/>
            </a:br>
            <a:endParaRPr lang="ru-RU" sz="20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Увеличение доли целевых мест</a:t>
            </a:r>
          </a:p>
        </p:txBody>
      </p:sp>
    </p:spTree>
    <p:extLst>
      <p:ext uri="{BB962C8B-B14F-4D97-AF65-F5344CB8AC3E}">
        <p14:creationId xmlns:p14="http://schemas.microsoft.com/office/powerpoint/2010/main" val="135417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773032" y="1130026"/>
            <a:ext cx="10798178" cy="4597947"/>
          </a:xfrm>
        </p:spPr>
        <p:txBody>
          <a:bodyPr>
            <a:noAutofit/>
          </a:bodyPr>
          <a:lstStyle/>
          <a:p>
            <a:pPr fontAlgn="base"/>
            <a:r>
              <a:rPr lang="ru-RU" sz="2400" dirty="0">
                <a:solidFill>
                  <a:srgbClr val="222222"/>
                </a:solidFill>
                <a:latin typeface="Open Sans"/>
              </a:rPr>
              <a:t>С 2026 года в России </a:t>
            </a:r>
            <a:r>
              <a:rPr lang="ru-RU" sz="2400" b="1" dirty="0">
                <a:solidFill>
                  <a:srgbClr val="222222"/>
                </a:solidFill>
                <a:latin typeface="Open Sans"/>
              </a:rPr>
              <a:t>вводится новая система распределения бюджетных мест</a:t>
            </a:r>
            <a:r>
              <a:rPr lang="ru-RU" sz="2400" dirty="0">
                <a:solidFill>
                  <a:srgbClr val="222222"/>
                </a:solidFill>
                <a:latin typeface="Open Sans"/>
              </a:rPr>
              <a:t> через </a:t>
            </a:r>
            <a:r>
              <a:rPr lang="ru-RU" sz="2400" b="1" dirty="0" err="1">
                <a:solidFill>
                  <a:srgbClr val="222222"/>
                </a:solidFill>
                <a:latin typeface="Open Sans"/>
              </a:rPr>
              <a:t>госзадание</a:t>
            </a:r>
            <a:r>
              <a:rPr lang="ru-RU" sz="2400" dirty="0">
                <a:solidFill>
                  <a:srgbClr val="222222"/>
                </a:solidFill>
                <a:latin typeface="Open Sans"/>
              </a:rPr>
              <a:t> для части вузов:</a:t>
            </a:r>
          </a:p>
          <a:p>
            <a:pPr marL="0" indent="0" fontAlgn="base">
              <a:buNone/>
            </a:pPr>
            <a:r>
              <a:rPr lang="ru-RU" sz="2400" b="1" dirty="0">
                <a:solidFill>
                  <a:srgbClr val="222222"/>
                </a:solidFill>
                <a:latin typeface="Open Sans"/>
              </a:rPr>
              <a:t>     - Региональные университеты</a:t>
            </a:r>
            <a:r>
              <a:rPr lang="ru-RU" sz="2400" dirty="0">
                <a:solidFill>
                  <a:srgbClr val="222222"/>
                </a:solidFill>
                <a:latin typeface="Open Sans"/>
              </a:rPr>
              <a:t> (например, медицинские и педагогические в малых городах).</a:t>
            </a:r>
          </a:p>
          <a:p>
            <a:pPr marL="0" indent="0" fontAlgn="base">
              <a:buNone/>
            </a:pPr>
            <a:r>
              <a:rPr lang="ru-RU" sz="2400" b="1" dirty="0">
                <a:solidFill>
                  <a:srgbClr val="222222"/>
                </a:solidFill>
                <a:latin typeface="Open Sans"/>
              </a:rPr>
              <a:t>     - Отраслевые вузы</a:t>
            </a:r>
            <a:r>
              <a:rPr lang="ru-RU" sz="2400" dirty="0">
                <a:solidFill>
                  <a:srgbClr val="222222"/>
                </a:solidFill>
                <a:latin typeface="Open Sans"/>
              </a:rPr>
              <a:t>, готовящие специалистов для стратегических секторов:</a:t>
            </a:r>
          </a:p>
          <a:p>
            <a:pPr marL="0" indent="0" fontAlgn="base">
              <a:buNone/>
            </a:pPr>
            <a:r>
              <a:rPr lang="ru-RU" sz="2400" dirty="0">
                <a:solidFill>
                  <a:srgbClr val="222222"/>
                </a:solidFill>
                <a:latin typeface="Open Sans"/>
              </a:rPr>
              <a:t>           сельское хозяйство;</a:t>
            </a:r>
          </a:p>
          <a:p>
            <a:pPr marL="0" indent="0" fontAlgn="base">
              <a:buNone/>
            </a:pPr>
            <a:r>
              <a:rPr lang="ru-RU" sz="2400" dirty="0">
                <a:solidFill>
                  <a:srgbClr val="222222"/>
                </a:solidFill>
                <a:latin typeface="Open Sans"/>
              </a:rPr>
              <a:t>           транспортная логистика;</a:t>
            </a:r>
          </a:p>
          <a:p>
            <a:pPr marL="0" indent="0" fontAlgn="base">
              <a:buNone/>
            </a:pPr>
            <a:r>
              <a:rPr lang="ru-RU" sz="2400" dirty="0">
                <a:solidFill>
                  <a:srgbClr val="222222"/>
                </a:solidFill>
                <a:latin typeface="Open Sans"/>
              </a:rPr>
              <a:t>           оборонная промышленность;</a:t>
            </a:r>
          </a:p>
          <a:p>
            <a:pPr marL="0" indent="0" fontAlgn="base">
              <a:buNone/>
            </a:pPr>
            <a:r>
              <a:rPr lang="ru-RU" sz="2400" dirty="0">
                <a:solidFill>
                  <a:srgbClr val="222222"/>
                </a:solidFill>
                <a:latin typeface="Open Sans"/>
              </a:rPr>
              <a:t>           IT и инженерия.</a:t>
            </a:r>
          </a:p>
          <a:p>
            <a:pPr marL="0" indent="0" fontAlgn="base">
              <a:buNone/>
            </a:pPr>
            <a:r>
              <a:rPr lang="ru-RU" sz="2400" dirty="0">
                <a:solidFill>
                  <a:srgbClr val="222222"/>
                </a:solidFill>
                <a:latin typeface="Open Sans"/>
              </a:rPr>
              <a:t>     - Учебные заведения, участвующие в программах </a:t>
            </a:r>
            <a:r>
              <a:rPr lang="ru-RU" sz="2400" b="1" dirty="0">
                <a:solidFill>
                  <a:srgbClr val="222222"/>
                </a:solidFill>
                <a:latin typeface="Open Sans"/>
              </a:rPr>
              <a:t>«Приоритет-2030»</a:t>
            </a:r>
            <a:r>
              <a:rPr lang="ru-RU" sz="2400" dirty="0">
                <a:solidFill>
                  <a:srgbClr val="222222"/>
                </a:solidFill>
                <a:latin typeface="Open Sans"/>
              </a:rPr>
              <a:t> и </a:t>
            </a:r>
            <a:r>
              <a:rPr lang="ru-RU" sz="2400" b="1" dirty="0">
                <a:solidFill>
                  <a:srgbClr val="222222"/>
                </a:solidFill>
                <a:latin typeface="Open Sans"/>
              </a:rPr>
              <a:t>«Северный морской путь»</a:t>
            </a:r>
            <a:r>
              <a:rPr lang="ru-RU" sz="2400" dirty="0">
                <a:solidFill>
                  <a:srgbClr val="222222"/>
                </a:solidFill>
                <a:latin typeface="Open Sans"/>
              </a:rPr>
              <a:t>.</a:t>
            </a:r>
          </a:p>
          <a:p>
            <a:pPr marL="0" indent="0" fontAlgn="base">
              <a:buNone/>
            </a:pPr>
            <a:br>
              <a:rPr lang="ru-RU" sz="2400" dirty="0"/>
            </a:br>
            <a:endParaRPr lang="ru-RU" sz="24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Перераспределение бюджетных мест</a:t>
            </a:r>
          </a:p>
        </p:txBody>
      </p:sp>
    </p:spTree>
    <p:extLst>
      <p:ext uri="{BB962C8B-B14F-4D97-AF65-F5344CB8AC3E}">
        <p14:creationId xmlns:p14="http://schemas.microsoft.com/office/powerpoint/2010/main" val="138563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606" y="1332170"/>
            <a:ext cx="9440673" cy="9092746"/>
          </a:xfrm>
          <a:prstGeom prst="rect">
            <a:avLst/>
          </a:prstGeom>
        </p:spPr>
      </p:pic>
      <p:sp>
        <p:nvSpPr>
          <p:cNvPr id="6" name="Прямоугольник 5"/>
          <p:cNvSpPr/>
          <p:nvPr/>
        </p:nvSpPr>
        <p:spPr>
          <a:xfrm>
            <a:off x="917275" y="115701"/>
            <a:ext cx="10906425" cy="1200329"/>
          </a:xfrm>
          <a:prstGeom prst="rect">
            <a:avLst/>
          </a:prstGeom>
        </p:spPr>
        <p:txBody>
          <a:bodyPr wrap="square">
            <a:spAutoFit/>
          </a:bodyPr>
          <a:lstStyle/>
          <a:p>
            <a:pPr algn="ctr" defTabSz="1828800" fontAlgn="base">
              <a:spcBef>
                <a:spcPct val="0"/>
              </a:spcBef>
              <a:spcAft>
                <a:spcPct val="0"/>
              </a:spcAft>
              <a:buClrTx/>
              <a:defRPr/>
            </a:pPr>
            <a:r>
              <a:rPr lang="ru-RU" altLang="ru-RU" sz="3600" b="1" u="sng" dirty="0">
                <a:solidFill>
                  <a:srgbClr val="002060"/>
                </a:solidFill>
                <a:latin typeface="Times New Roman" pitchFamily="18" charset="0"/>
                <a:cs typeface="Times New Roman" pitchFamily="18" charset="0"/>
              </a:rPr>
              <a:t>Перечень вступительных испытаний на 2025-2026 учебный год</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15701"/>
            <a:ext cx="862012" cy="6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917275" y="718487"/>
            <a:ext cx="10875336" cy="65150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ru-RU" sz="1800" dirty="0">
                <a:solidFill>
                  <a:srgbClr val="FF0000"/>
                </a:solidFill>
                <a:latin typeface="Arial" pitchFamily="34" charset="0"/>
                <a:cs typeface="Arial" pitchFamily="34" charset="0"/>
              </a:rPr>
              <a:t>      </a:t>
            </a:r>
            <a:endParaRPr lang="ru-RU" sz="2800" b="1"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3A3958BF-A202-4D32-BA20-3DB9F31E1C9F}"/>
              </a:ext>
            </a:extLst>
          </p:cNvPr>
          <p:cNvSpPr txBox="1"/>
          <p:nvPr/>
        </p:nvSpPr>
        <p:spPr>
          <a:xfrm>
            <a:off x="1012314" y="1910543"/>
            <a:ext cx="10906425" cy="3354765"/>
          </a:xfrm>
          <a:prstGeom prst="rect">
            <a:avLst/>
          </a:prstGeom>
          <a:noFill/>
        </p:spPr>
        <p:txBody>
          <a:bodyPr wrap="square" rtlCol="0">
            <a:spAutoFit/>
          </a:bodyPr>
          <a:lstStyle/>
          <a:p>
            <a:r>
              <a:rPr lang="ru-RU" sz="3200" dirty="0">
                <a:solidFill>
                  <a:schemeClr val="tx2">
                    <a:lumMod val="50000"/>
                  </a:schemeClr>
                </a:solidFill>
                <a:latin typeface="Times New Roman" panose="02020603050405020304" pitchFamily="18" charset="0"/>
                <a:cs typeface="Times New Roman" panose="02020603050405020304" pitchFamily="18" charset="0"/>
              </a:rPr>
              <a:t>Минобрнауки разработало проект перечня вступительных испытаний при приёме на обучение по образовательным программам высшего образования – программам бакалавриата и программам специалитета.</a:t>
            </a:r>
            <a:br>
              <a:rPr lang="ru-RU" sz="2800" dirty="0">
                <a:solidFill>
                  <a:schemeClr val="tx2">
                    <a:lumMod val="50000"/>
                  </a:schemeClr>
                </a:solidFill>
                <a:latin typeface="Times New Roman" panose="02020603050405020304" pitchFamily="18" charset="0"/>
                <a:cs typeface="Times New Roman" panose="02020603050405020304" pitchFamily="18" charset="0"/>
              </a:rPr>
            </a:br>
            <a:br>
              <a:rPr lang="ru-RU" sz="2800" dirty="0">
                <a:solidFill>
                  <a:schemeClr val="tx2">
                    <a:lumMod val="50000"/>
                  </a:schemeClr>
                </a:solidFill>
                <a:latin typeface="Times New Roman" panose="02020603050405020304" pitchFamily="18" charset="0"/>
                <a:cs typeface="Times New Roman" panose="02020603050405020304" pitchFamily="18" charset="0"/>
              </a:rPr>
            </a:br>
            <a:r>
              <a:rPr lang="en-US" sz="2800" dirty="0">
                <a:solidFill>
                  <a:schemeClr val="tx2">
                    <a:lumMod val="50000"/>
                  </a:schemeClr>
                </a:solidFill>
                <a:latin typeface="Times New Roman" panose="02020603050405020304" pitchFamily="18" charset="0"/>
                <a:cs typeface="Times New Roman" panose="02020603050405020304" pitchFamily="18" charset="0"/>
                <a:hlinkClick r:id="rId4"/>
              </a:rPr>
              <a:t>https://4ege.ru/index.php?do=download&amp;id=27097</a:t>
            </a:r>
            <a:endParaRPr lang="ru-RU" sz="2800" dirty="0">
              <a:solidFill>
                <a:schemeClr val="tx2">
                  <a:lumMod val="50000"/>
                </a:schemeClr>
              </a:solidFill>
              <a:latin typeface="Times New Roman" panose="02020603050405020304" pitchFamily="18" charset="0"/>
              <a:cs typeface="Times New Roman" panose="02020603050405020304" pitchFamily="18" charset="0"/>
            </a:endParaRPr>
          </a:p>
          <a:p>
            <a:endParaRPr lang="ru-RU"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4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773032" y="1130026"/>
            <a:ext cx="10798178" cy="4597947"/>
          </a:xfrm>
        </p:spPr>
        <p:txBody>
          <a:bodyPr>
            <a:noAutofit/>
          </a:bodyPr>
          <a:lstStyle/>
          <a:p>
            <a:pPr fontAlgn="base"/>
            <a:r>
              <a:rPr lang="ru-RU" sz="2400" b="1" u="sng" dirty="0">
                <a:solidFill>
                  <a:srgbClr val="222222"/>
                </a:solidFill>
                <a:latin typeface="PT Serif"/>
              </a:rPr>
              <a:t>Как это повлияет на абитуриентов?</a:t>
            </a:r>
          </a:p>
          <a:p>
            <a:pPr marL="0" indent="0" fontAlgn="base">
              <a:buNone/>
            </a:pPr>
            <a:r>
              <a:rPr lang="ru-RU" sz="2400" b="1" dirty="0">
                <a:solidFill>
                  <a:srgbClr val="222222"/>
                </a:solidFill>
                <a:latin typeface="Open Sans"/>
              </a:rPr>
              <a:t>    - Снижение конкуренции</a:t>
            </a:r>
            <a:r>
              <a:rPr lang="ru-RU" sz="2400" dirty="0">
                <a:solidFill>
                  <a:srgbClr val="222222"/>
                </a:solidFill>
                <a:latin typeface="Open Sans"/>
              </a:rPr>
              <a:t> для поступающих в региональные вузы: часть мест резервируется под госзаказ.</a:t>
            </a:r>
          </a:p>
          <a:p>
            <a:pPr marL="0" indent="0" fontAlgn="base">
              <a:buNone/>
            </a:pPr>
            <a:r>
              <a:rPr lang="ru-RU" sz="2400" b="1" dirty="0">
                <a:solidFill>
                  <a:srgbClr val="222222"/>
                </a:solidFill>
                <a:latin typeface="Open Sans"/>
              </a:rPr>
              <a:t>    - Гарантия трудоустройства</a:t>
            </a:r>
            <a:r>
              <a:rPr lang="ru-RU" sz="2400" dirty="0">
                <a:solidFill>
                  <a:srgbClr val="222222"/>
                </a:solidFill>
                <a:latin typeface="Open Sans"/>
              </a:rPr>
              <a:t>: выпускники будут обязаны работать в регионе или отрасли не менее </a:t>
            </a:r>
            <a:r>
              <a:rPr lang="ru-RU" sz="2400" b="1" dirty="0">
                <a:solidFill>
                  <a:srgbClr val="222222"/>
                </a:solidFill>
                <a:latin typeface="Open Sans"/>
              </a:rPr>
              <a:t>3 лет</a:t>
            </a:r>
            <a:r>
              <a:rPr lang="ru-RU" sz="2400" dirty="0">
                <a:solidFill>
                  <a:srgbClr val="222222"/>
                </a:solidFill>
                <a:latin typeface="Open Sans"/>
              </a:rPr>
              <a:t>.</a:t>
            </a:r>
          </a:p>
          <a:p>
            <a:pPr fontAlgn="base"/>
            <a:r>
              <a:rPr lang="ru-RU" sz="2400" b="1" dirty="0">
                <a:solidFill>
                  <a:srgbClr val="222222"/>
                </a:solidFill>
                <a:latin typeface="Open Sans"/>
              </a:rPr>
              <a:t>Система </a:t>
            </a:r>
            <a:r>
              <a:rPr lang="ru-RU" sz="2400" b="1" dirty="0" err="1">
                <a:solidFill>
                  <a:srgbClr val="222222"/>
                </a:solidFill>
                <a:latin typeface="Open Sans"/>
              </a:rPr>
              <a:t>госзадания</a:t>
            </a:r>
            <a:r>
              <a:rPr lang="ru-RU" sz="2400" b="1" dirty="0">
                <a:solidFill>
                  <a:srgbClr val="222222"/>
                </a:solidFill>
                <a:latin typeface="Open Sans"/>
              </a:rPr>
              <a:t> направлена на решение кадрового дефицита и поддержку стратегических отраслей.</a:t>
            </a:r>
          </a:p>
          <a:p>
            <a:pPr fontAlgn="base"/>
            <a:r>
              <a:rPr lang="ru-RU" sz="2400" b="1" dirty="0">
                <a:solidFill>
                  <a:srgbClr val="222222"/>
                </a:solidFill>
                <a:latin typeface="Open Sans"/>
              </a:rPr>
              <a:t>Если вы планируете поступать в региональный вуз — уточняйте условия приёма заранее!</a:t>
            </a:r>
          </a:p>
          <a:p>
            <a:pPr marL="0" indent="0" fontAlgn="base">
              <a:buNone/>
            </a:pPr>
            <a:br>
              <a:rPr lang="ru-RU" sz="2400" dirty="0"/>
            </a:br>
            <a:endParaRPr lang="ru-RU" sz="24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Перераспределение бюджетных мест</a:t>
            </a:r>
          </a:p>
        </p:txBody>
      </p:sp>
    </p:spTree>
    <p:extLst>
      <p:ext uri="{BB962C8B-B14F-4D97-AF65-F5344CB8AC3E}">
        <p14:creationId xmlns:p14="http://schemas.microsoft.com/office/powerpoint/2010/main" val="341707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idx="1"/>
          </p:nvPr>
        </p:nvSpPr>
        <p:spPr>
          <a:xfrm>
            <a:off x="555848" y="1164432"/>
            <a:ext cx="11671738" cy="5020742"/>
          </a:xfrm>
        </p:spPr>
        <p:txBody>
          <a:bodyPr>
            <a:noAutofit/>
          </a:bodyPr>
          <a:lstStyle/>
          <a:p>
            <a:pPr fontAlgn="base"/>
            <a:r>
              <a:rPr lang="ru-RU" sz="2000" b="1" u="sng" dirty="0">
                <a:solidFill>
                  <a:srgbClr val="222222"/>
                </a:solidFill>
                <a:latin typeface="PT Serif"/>
              </a:rPr>
              <a:t>Увеличение числа экзаменов</a:t>
            </a:r>
          </a:p>
          <a:p>
            <a:pPr fontAlgn="base"/>
            <a:r>
              <a:rPr lang="ru-RU" sz="2000" dirty="0">
                <a:solidFill>
                  <a:srgbClr val="222222"/>
                </a:solidFill>
                <a:latin typeface="PT Serif"/>
              </a:rPr>
              <a:t>Для </a:t>
            </a:r>
            <a:r>
              <a:rPr lang="ru-RU" sz="2000" b="1" dirty="0">
                <a:solidFill>
                  <a:srgbClr val="222222"/>
                </a:solidFill>
                <a:latin typeface="PT Serif"/>
              </a:rPr>
              <a:t>ряда специальностей </a:t>
            </a:r>
            <a:r>
              <a:rPr lang="ru-RU" sz="2000" dirty="0">
                <a:solidFill>
                  <a:srgbClr val="222222"/>
                </a:solidFill>
                <a:latin typeface="PT Serif"/>
              </a:rPr>
              <a:t>(инженерные, IT, медицина) потребуется сдавать </a:t>
            </a:r>
            <a:r>
              <a:rPr lang="ru-RU" sz="2000" b="1" dirty="0">
                <a:solidFill>
                  <a:srgbClr val="222222"/>
                </a:solidFill>
                <a:latin typeface="PT Serif"/>
              </a:rPr>
              <a:t>4 ЕГЭ </a:t>
            </a:r>
            <a:r>
              <a:rPr lang="ru-RU" sz="2000" dirty="0">
                <a:solidFill>
                  <a:srgbClr val="222222"/>
                </a:solidFill>
                <a:latin typeface="PT Serif"/>
              </a:rPr>
              <a:t>вместо 3.</a:t>
            </a:r>
          </a:p>
          <a:p>
            <a:pPr marL="0" indent="0" fontAlgn="base">
              <a:buNone/>
            </a:pPr>
            <a:r>
              <a:rPr lang="ru-RU" sz="2000" dirty="0">
                <a:solidFill>
                  <a:srgbClr val="222222"/>
                </a:solidFill>
                <a:latin typeface="PT Serif"/>
              </a:rPr>
              <a:t>Например:</a:t>
            </a:r>
          </a:p>
          <a:p>
            <a:pPr fontAlgn="base">
              <a:buFontTx/>
              <a:buChar char="-"/>
            </a:pPr>
            <a:r>
              <a:rPr lang="ru-RU" sz="2000" dirty="0">
                <a:solidFill>
                  <a:srgbClr val="222222"/>
                </a:solidFill>
                <a:latin typeface="PT Serif"/>
              </a:rPr>
              <a:t>Технические направления: русский язык, профильная математика, физика, информатика.</a:t>
            </a:r>
          </a:p>
          <a:p>
            <a:pPr marL="0" indent="0" fontAlgn="base">
              <a:buNone/>
            </a:pPr>
            <a:r>
              <a:rPr lang="ru-RU" sz="2000" dirty="0">
                <a:solidFill>
                  <a:srgbClr val="222222"/>
                </a:solidFill>
                <a:latin typeface="PT Serif"/>
              </a:rPr>
              <a:t>-    Медицина: биология + два предмета на выбор (химия, математика, физика, информатика).</a:t>
            </a:r>
          </a:p>
          <a:p>
            <a:pPr fontAlgn="base"/>
            <a:r>
              <a:rPr lang="ru-RU" sz="2000" b="1" u="sng" dirty="0">
                <a:solidFill>
                  <a:srgbClr val="222222"/>
                </a:solidFill>
                <a:latin typeface="PT Serif"/>
              </a:rPr>
              <a:t>Изменение перечня предметов</a:t>
            </a:r>
          </a:p>
          <a:p>
            <a:pPr marL="0" indent="0" fontAlgn="base">
              <a:buNone/>
            </a:pPr>
            <a:r>
              <a:rPr lang="ru-RU" sz="2000" b="1" dirty="0">
                <a:solidFill>
                  <a:srgbClr val="222222"/>
                </a:solidFill>
                <a:latin typeface="Open Sans"/>
              </a:rPr>
              <a:t>     - Обществознание</a:t>
            </a:r>
            <a:r>
              <a:rPr lang="ru-RU" sz="2000" dirty="0">
                <a:solidFill>
                  <a:srgbClr val="222222"/>
                </a:solidFill>
                <a:latin typeface="Open Sans"/>
              </a:rPr>
              <a:t> исключается из списка вступительных экзаменов для большинства направлений (кроме юриспруденции и части гуманитарных специальностей).</a:t>
            </a:r>
          </a:p>
          <a:p>
            <a:pPr marL="0" indent="0" fontAlgn="base">
              <a:buNone/>
            </a:pPr>
            <a:r>
              <a:rPr lang="ru-RU" sz="2000" dirty="0">
                <a:solidFill>
                  <a:srgbClr val="222222"/>
                </a:solidFill>
                <a:latin typeface="Open Sans"/>
              </a:rPr>
              <a:t>     - Для </a:t>
            </a:r>
            <a:r>
              <a:rPr lang="ru-RU" sz="2000" b="1" dirty="0">
                <a:solidFill>
                  <a:srgbClr val="222222"/>
                </a:solidFill>
                <a:latin typeface="Open Sans"/>
              </a:rPr>
              <a:t>экономических специальностей</a:t>
            </a:r>
            <a:r>
              <a:rPr lang="ru-RU" sz="2000" dirty="0">
                <a:solidFill>
                  <a:srgbClr val="222222"/>
                </a:solidFill>
                <a:latin typeface="Open Sans"/>
              </a:rPr>
              <a:t> возвращается обязательный </a:t>
            </a:r>
            <a:r>
              <a:rPr lang="ru-RU" sz="2000" b="1" dirty="0">
                <a:solidFill>
                  <a:srgbClr val="222222"/>
                </a:solidFill>
                <a:latin typeface="Open Sans"/>
              </a:rPr>
              <a:t>иностранный язык</a:t>
            </a:r>
            <a:r>
              <a:rPr lang="ru-RU" sz="2000" dirty="0">
                <a:solidFill>
                  <a:srgbClr val="222222"/>
                </a:solidFill>
                <a:latin typeface="Open Sans"/>
              </a:rPr>
              <a:t>.</a:t>
            </a:r>
          </a:p>
          <a:p>
            <a:pPr marL="0" indent="0" fontAlgn="base">
              <a:buNone/>
            </a:pPr>
            <a:r>
              <a:rPr lang="ru-RU" sz="2000" dirty="0">
                <a:solidFill>
                  <a:srgbClr val="222222"/>
                </a:solidFill>
                <a:latin typeface="Open Sans"/>
              </a:rPr>
              <a:t>     - Добавляется </a:t>
            </a:r>
            <a:r>
              <a:rPr lang="ru-RU" sz="2000" b="1" dirty="0">
                <a:solidFill>
                  <a:srgbClr val="222222"/>
                </a:solidFill>
                <a:latin typeface="Open Sans"/>
              </a:rPr>
              <a:t>арабский язык</a:t>
            </a:r>
            <a:r>
              <a:rPr lang="ru-RU" sz="2000" dirty="0">
                <a:solidFill>
                  <a:srgbClr val="222222"/>
                </a:solidFill>
                <a:latin typeface="Open Sans"/>
              </a:rPr>
              <a:t> как шестой предмет по выбору.</a:t>
            </a:r>
          </a:p>
          <a:p>
            <a:pPr marL="0" indent="0" fontAlgn="base">
              <a:buNone/>
            </a:pPr>
            <a:r>
              <a:rPr lang="ru-RU" sz="2000" dirty="0">
                <a:latin typeface="Arial" panose="020B0604020202020204" pitchFamily="34" charset="0"/>
                <a:cs typeface="Arial" panose="020B0604020202020204" pitchFamily="34" charset="0"/>
              </a:rPr>
              <a:t>     - </a:t>
            </a:r>
            <a:r>
              <a:rPr lang="ru-RU" sz="2000" dirty="0">
                <a:solidFill>
                  <a:srgbClr val="222222"/>
                </a:solidFill>
                <a:latin typeface="Open Sans"/>
              </a:rPr>
              <a:t>Для поступления на </a:t>
            </a:r>
            <a:r>
              <a:rPr lang="ru-RU" sz="2000" b="1" dirty="0">
                <a:solidFill>
                  <a:srgbClr val="222222"/>
                </a:solidFill>
                <a:latin typeface="Open Sans"/>
              </a:rPr>
              <a:t>педагогические специальности </a:t>
            </a:r>
            <a:r>
              <a:rPr lang="ru-RU" sz="2000" dirty="0">
                <a:solidFill>
                  <a:srgbClr val="222222"/>
                </a:solidFill>
                <a:latin typeface="Open Sans"/>
              </a:rPr>
              <a:t>обязателен ЕГЭ по </a:t>
            </a:r>
            <a:r>
              <a:rPr lang="ru-RU" sz="2000" b="1" dirty="0">
                <a:solidFill>
                  <a:srgbClr val="222222"/>
                </a:solidFill>
                <a:latin typeface="Open Sans"/>
              </a:rPr>
              <a:t>профильному предмету </a:t>
            </a:r>
            <a:r>
              <a:rPr lang="ru-RU" sz="2000" dirty="0">
                <a:solidFill>
                  <a:srgbClr val="222222"/>
                </a:solidFill>
                <a:latin typeface="Open Sans"/>
              </a:rPr>
              <a:t>(например, учитель географии должен сдать ЕГЭ по географии).</a:t>
            </a:r>
          </a:p>
          <a:p>
            <a:pPr marL="0" indent="0" fontAlgn="base">
              <a:buNone/>
            </a:pPr>
            <a:r>
              <a:rPr lang="ru-RU" sz="2000" dirty="0">
                <a:solidFill>
                  <a:srgbClr val="222222"/>
                </a:solidFill>
                <a:latin typeface="Open Sans"/>
              </a:rPr>
              <a:t>     - Внедрение </a:t>
            </a:r>
            <a:r>
              <a:rPr lang="ru-RU" sz="2000" b="1" dirty="0">
                <a:solidFill>
                  <a:srgbClr val="222222"/>
                </a:solidFill>
                <a:latin typeface="Open Sans"/>
              </a:rPr>
              <a:t>практических заданий </a:t>
            </a:r>
            <a:r>
              <a:rPr lang="ru-RU" sz="2000" dirty="0">
                <a:solidFill>
                  <a:srgbClr val="222222"/>
                </a:solidFill>
                <a:latin typeface="Open Sans"/>
              </a:rPr>
              <a:t>по физике, химии, информатике.</a:t>
            </a: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sp>
        <p:nvSpPr>
          <p:cNvPr id="2" name="Заголовок 1"/>
          <p:cNvSpPr>
            <a:spLocks noGrp="1"/>
          </p:cNvSpPr>
          <p:nvPr>
            <p:ph type="title"/>
          </p:nvPr>
        </p:nvSpPr>
        <p:spPr>
          <a:xfrm>
            <a:off x="1386809" y="130969"/>
            <a:ext cx="10937214" cy="519113"/>
          </a:xfrm>
        </p:spPr>
        <p:txBody>
          <a:bodyPr>
            <a:noAutofit/>
          </a:bodyPr>
          <a:lstStyle/>
          <a:p>
            <a:r>
              <a:rPr lang="ru-RU" sz="4000" b="1" dirty="0">
                <a:solidFill>
                  <a:srgbClr val="002060"/>
                </a:solidFill>
              </a:rPr>
              <a:t>Изменения в ЕГЭ </a:t>
            </a:r>
          </a:p>
        </p:txBody>
      </p:sp>
    </p:spTree>
    <p:extLst>
      <p:ext uri="{BB962C8B-B14F-4D97-AF65-F5344CB8AC3E}">
        <p14:creationId xmlns:p14="http://schemas.microsoft.com/office/powerpoint/2010/main" val="117206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795338"/>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255" y="304800"/>
            <a:ext cx="1227554" cy="228600"/>
          </a:xfrm>
          <a:prstGeom prst="rect">
            <a:avLst/>
          </a:prstGeom>
        </p:spPr>
      </p:pic>
      <p:pic>
        <p:nvPicPr>
          <p:cNvPr id="1026" name="Picture 2" descr="https://sun9-65.userapi.com/impf/DRodNieAqUJ1vkziUoux5cVE-e2bx99ujyXcHQ/L3CrYMG2b34.jpg?quality=90&amp;proxy=1&amp;sign=f01ad620c1e8eacb402f77ab01e58234&amp;c_uniq_tag=ynJpZdQeECUxRqU7Qq-BG73AfQtEcoFLnK4wh8oPA7I&amp;type=album"/>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8333" b="23958"/>
          <a:stretch/>
        </p:blipFill>
        <p:spPr bwMode="auto">
          <a:xfrm>
            <a:off x="1542466" y="0"/>
            <a:ext cx="10128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6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80715" y="7937"/>
            <a:ext cx="11231606" cy="461665"/>
          </a:xfrm>
          <a:prstGeom prst="rect">
            <a:avLst/>
          </a:prstGeom>
        </p:spPr>
        <p:txBody>
          <a:bodyPr wrap="square">
            <a:spAutoFit/>
          </a:bodyPr>
          <a:lstStyle/>
          <a:p>
            <a:pPr marR="5080" lvl="0" indent="360000" algn="ctr"/>
            <a:r>
              <a:rPr lang="ru-RU" sz="2400" b="1" kern="0" spc="-15" dirty="0">
                <a:solidFill>
                  <a:srgbClr val="002060"/>
                </a:solidFill>
                <a:latin typeface="Times New Roman" pitchFamily="18" charset="0"/>
                <a:cs typeface="Times New Roman" pitchFamily="18" charset="0"/>
              </a:rPr>
              <a:t>Выбор предметов участниками ЕГЭ-2026 МБОУ «Нижнесортымская СОШ»</a:t>
            </a:r>
          </a:p>
        </p:txBody>
      </p:sp>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3"/>
          <a:srcRect l="6847" t="13200" r="46902" b="15938"/>
          <a:stretch/>
        </p:blipFill>
        <p:spPr>
          <a:xfrm>
            <a:off x="307975" y="1024436"/>
            <a:ext cx="1497670" cy="1290675"/>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178861216"/>
              </p:ext>
            </p:extLst>
          </p:nvPr>
        </p:nvGraphicFramePr>
        <p:xfrm>
          <a:off x="2125985" y="458049"/>
          <a:ext cx="9628481" cy="6399963"/>
        </p:xfrm>
        <a:graphic>
          <a:graphicData uri="http://schemas.openxmlformats.org/drawingml/2006/table">
            <a:tbl>
              <a:tblPr firstRow="1" bandRow="1">
                <a:tableStyleId>{5C22544A-7EE6-4342-B048-85BDC9FD1C3A}</a:tableStyleId>
              </a:tblPr>
              <a:tblGrid>
                <a:gridCol w="6785942">
                  <a:extLst>
                    <a:ext uri="{9D8B030D-6E8A-4147-A177-3AD203B41FA5}">
                      <a16:colId xmlns:a16="http://schemas.microsoft.com/office/drawing/2014/main" val="20000"/>
                    </a:ext>
                  </a:extLst>
                </a:gridCol>
                <a:gridCol w="2842539">
                  <a:extLst>
                    <a:ext uri="{9D8B030D-6E8A-4147-A177-3AD203B41FA5}">
                      <a16:colId xmlns:a16="http://schemas.microsoft.com/office/drawing/2014/main" val="20001"/>
                    </a:ext>
                  </a:extLst>
                </a:gridCol>
              </a:tblGrid>
              <a:tr h="595795">
                <a:tc>
                  <a:txBody>
                    <a:bodyPr/>
                    <a:lstStyle/>
                    <a:p>
                      <a:pPr algn="ctr"/>
                      <a:r>
                        <a:rPr lang="ru-RU" sz="2400" dirty="0"/>
                        <a:t>Предмет</a:t>
                      </a:r>
                    </a:p>
                  </a:txBody>
                  <a:tcPr/>
                </a:tc>
                <a:tc>
                  <a:txBody>
                    <a:bodyPr/>
                    <a:lstStyle/>
                    <a:p>
                      <a:pPr algn="ctr"/>
                      <a:r>
                        <a:rPr lang="ru-RU" sz="2000" dirty="0"/>
                        <a:t>Кол-во выпускников</a:t>
                      </a:r>
                    </a:p>
                  </a:txBody>
                  <a:tcPr/>
                </a:tc>
                <a:extLst>
                  <a:ext uri="{0D108BD9-81ED-4DB2-BD59-A6C34878D82A}">
                    <a16:rowId xmlns:a16="http://schemas.microsoft.com/office/drawing/2014/main" val="10000"/>
                  </a:ext>
                </a:extLst>
              </a:tr>
              <a:tr h="486088">
                <a:tc>
                  <a:txBody>
                    <a:bodyPr/>
                    <a:lstStyle/>
                    <a:p>
                      <a:r>
                        <a:rPr lang="ru-RU" sz="2400" b="0" dirty="0"/>
                        <a:t>Русский</a:t>
                      </a:r>
                      <a:r>
                        <a:rPr lang="ru-RU" sz="2400" b="0" baseline="0" dirty="0"/>
                        <a:t> язык</a:t>
                      </a:r>
                      <a:endParaRPr lang="ru-RU" sz="2400" b="0" dirty="0"/>
                    </a:p>
                  </a:txBody>
                  <a:tcPr/>
                </a:tc>
                <a:tc>
                  <a:txBody>
                    <a:bodyPr/>
                    <a:lstStyle/>
                    <a:p>
                      <a:pPr algn="ctr"/>
                      <a:r>
                        <a:rPr lang="ru-RU" sz="2400" b="1" dirty="0"/>
                        <a:t>57 </a:t>
                      </a:r>
                      <a:r>
                        <a:rPr lang="ru-RU" sz="2400" b="0" dirty="0"/>
                        <a:t>(100%)</a:t>
                      </a:r>
                    </a:p>
                  </a:txBody>
                  <a:tcPr/>
                </a:tc>
                <a:extLst>
                  <a:ext uri="{0D108BD9-81ED-4DB2-BD59-A6C34878D82A}">
                    <a16:rowId xmlns:a16="http://schemas.microsoft.com/office/drawing/2014/main" val="10001"/>
                  </a:ext>
                </a:extLst>
              </a:tr>
              <a:tr h="486088">
                <a:tc>
                  <a:txBody>
                    <a:bodyPr/>
                    <a:lstStyle/>
                    <a:p>
                      <a:r>
                        <a:rPr lang="ru-RU" sz="2400" b="0" dirty="0"/>
                        <a:t>Математика (профильный уровень)</a:t>
                      </a:r>
                    </a:p>
                  </a:txBody>
                  <a:tcPr/>
                </a:tc>
                <a:tc>
                  <a:txBody>
                    <a:bodyPr/>
                    <a:lstStyle/>
                    <a:p>
                      <a:pPr algn="ctr"/>
                      <a:r>
                        <a:rPr lang="ru-RU" sz="2400" b="1" dirty="0"/>
                        <a:t>36 </a:t>
                      </a:r>
                      <a:r>
                        <a:rPr lang="ru-RU" sz="2400" b="0" dirty="0"/>
                        <a:t>(63%)</a:t>
                      </a:r>
                    </a:p>
                  </a:txBody>
                  <a:tcPr/>
                </a:tc>
                <a:extLst>
                  <a:ext uri="{0D108BD9-81ED-4DB2-BD59-A6C34878D82A}">
                    <a16:rowId xmlns:a16="http://schemas.microsoft.com/office/drawing/2014/main" val="10002"/>
                  </a:ext>
                </a:extLst>
              </a:tr>
              <a:tr h="48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a:t>Математика (базовый уровень)</a:t>
                      </a:r>
                    </a:p>
                  </a:txBody>
                  <a:tcPr/>
                </a:tc>
                <a:tc>
                  <a:txBody>
                    <a:bodyPr/>
                    <a:lstStyle/>
                    <a:p>
                      <a:pPr algn="ctr"/>
                      <a:r>
                        <a:rPr lang="ru-RU" sz="2400" b="1" dirty="0"/>
                        <a:t>21 </a:t>
                      </a:r>
                      <a:r>
                        <a:rPr lang="ru-RU" sz="2400" b="0" dirty="0"/>
                        <a:t>(37%)</a:t>
                      </a:r>
                    </a:p>
                  </a:txBody>
                  <a:tcPr/>
                </a:tc>
                <a:extLst>
                  <a:ext uri="{0D108BD9-81ED-4DB2-BD59-A6C34878D82A}">
                    <a16:rowId xmlns:a16="http://schemas.microsoft.com/office/drawing/2014/main" val="10003"/>
                  </a:ext>
                </a:extLst>
              </a:tr>
              <a:tr h="486088">
                <a:tc>
                  <a:txBody>
                    <a:bodyPr/>
                    <a:lstStyle/>
                    <a:p>
                      <a:r>
                        <a:rPr lang="ru-RU" sz="2400" b="0" dirty="0"/>
                        <a:t>Информатика</a:t>
                      </a:r>
                    </a:p>
                  </a:txBody>
                  <a:tcPr/>
                </a:tc>
                <a:tc>
                  <a:txBody>
                    <a:bodyPr/>
                    <a:lstStyle/>
                    <a:p>
                      <a:pPr algn="ctr"/>
                      <a:r>
                        <a:rPr lang="ru-RU" sz="2400" b="1" dirty="0"/>
                        <a:t>16 </a:t>
                      </a:r>
                      <a:r>
                        <a:rPr lang="ru-RU" sz="2400" b="0" dirty="0"/>
                        <a:t>(28%)</a:t>
                      </a:r>
                      <a:endParaRPr lang="ru-RU" sz="2400" b="1" dirty="0"/>
                    </a:p>
                  </a:txBody>
                  <a:tcPr/>
                </a:tc>
                <a:extLst>
                  <a:ext uri="{0D108BD9-81ED-4DB2-BD59-A6C34878D82A}">
                    <a16:rowId xmlns:a16="http://schemas.microsoft.com/office/drawing/2014/main" val="10004"/>
                  </a:ext>
                </a:extLst>
              </a:tr>
              <a:tr h="486088">
                <a:tc>
                  <a:txBody>
                    <a:bodyPr/>
                    <a:lstStyle/>
                    <a:p>
                      <a:r>
                        <a:rPr lang="ru-RU" sz="2400" b="0" dirty="0"/>
                        <a:t>Обществознание</a:t>
                      </a:r>
                    </a:p>
                  </a:txBody>
                  <a:tcPr/>
                </a:tc>
                <a:tc>
                  <a:txBody>
                    <a:bodyPr/>
                    <a:lstStyle/>
                    <a:p>
                      <a:pPr algn="ctr"/>
                      <a:r>
                        <a:rPr lang="ru-RU" sz="2400" b="1" dirty="0"/>
                        <a:t>16 </a:t>
                      </a:r>
                      <a:r>
                        <a:rPr lang="ru-RU" sz="2400" b="0" dirty="0"/>
                        <a:t>(28%)</a:t>
                      </a:r>
                      <a:endParaRPr lang="ru-RU" sz="2400" b="1" dirty="0"/>
                    </a:p>
                  </a:txBody>
                  <a:tcPr/>
                </a:tc>
                <a:extLst>
                  <a:ext uri="{0D108BD9-81ED-4DB2-BD59-A6C34878D82A}">
                    <a16:rowId xmlns:a16="http://schemas.microsoft.com/office/drawing/2014/main" val="10005"/>
                  </a:ext>
                </a:extLst>
              </a:tr>
              <a:tr h="486088">
                <a:tc>
                  <a:txBody>
                    <a:bodyPr/>
                    <a:lstStyle/>
                    <a:p>
                      <a:r>
                        <a:rPr lang="ru-RU" sz="2400" b="0" dirty="0"/>
                        <a:t>Биология</a:t>
                      </a:r>
                    </a:p>
                  </a:txBody>
                  <a:tcPr/>
                </a:tc>
                <a:tc>
                  <a:txBody>
                    <a:bodyPr/>
                    <a:lstStyle/>
                    <a:p>
                      <a:pPr algn="ctr"/>
                      <a:r>
                        <a:rPr lang="ru-RU" sz="2400" b="1" dirty="0"/>
                        <a:t>12 </a:t>
                      </a:r>
                      <a:r>
                        <a:rPr lang="ru-RU" sz="2400" b="0" dirty="0"/>
                        <a:t>(21%)</a:t>
                      </a:r>
                    </a:p>
                  </a:txBody>
                  <a:tcPr/>
                </a:tc>
                <a:extLst>
                  <a:ext uri="{0D108BD9-81ED-4DB2-BD59-A6C34878D82A}">
                    <a16:rowId xmlns:a16="http://schemas.microsoft.com/office/drawing/2014/main" val="10006"/>
                  </a:ext>
                </a:extLst>
              </a:tr>
              <a:tr h="486088">
                <a:tc>
                  <a:txBody>
                    <a:bodyPr/>
                    <a:lstStyle/>
                    <a:p>
                      <a:r>
                        <a:rPr lang="ru-RU" sz="2400" b="0" dirty="0"/>
                        <a:t>Химия</a:t>
                      </a:r>
                    </a:p>
                  </a:txBody>
                  <a:tcPr/>
                </a:tc>
                <a:tc>
                  <a:txBody>
                    <a:bodyPr/>
                    <a:lstStyle/>
                    <a:p>
                      <a:pPr algn="ctr"/>
                      <a:r>
                        <a:rPr lang="ru-RU" sz="2400" b="1" dirty="0"/>
                        <a:t>7 </a:t>
                      </a:r>
                      <a:r>
                        <a:rPr lang="ru-RU" sz="2400" b="0" dirty="0"/>
                        <a:t>(12%)</a:t>
                      </a:r>
                    </a:p>
                  </a:txBody>
                  <a:tcPr/>
                </a:tc>
                <a:extLst>
                  <a:ext uri="{0D108BD9-81ED-4DB2-BD59-A6C34878D82A}">
                    <a16:rowId xmlns:a16="http://schemas.microsoft.com/office/drawing/2014/main" val="10007"/>
                  </a:ext>
                </a:extLst>
              </a:tr>
              <a:tr h="486088">
                <a:tc>
                  <a:txBody>
                    <a:bodyPr/>
                    <a:lstStyle/>
                    <a:p>
                      <a:r>
                        <a:rPr lang="ru-RU" sz="2400" b="0" dirty="0"/>
                        <a:t>История</a:t>
                      </a:r>
                    </a:p>
                  </a:txBody>
                  <a:tcPr/>
                </a:tc>
                <a:tc>
                  <a:txBody>
                    <a:bodyPr/>
                    <a:lstStyle/>
                    <a:p>
                      <a:pPr algn="ctr"/>
                      <a:r>
                        <a:rPr lang="ru-RU" sz="2400" b="1" dirty="0"/>
                        <a:t>4 </a:t>
                      </a:r>
                      <a:r>
                        <a:rPr lang="ru-RU" sz="2400" b="0" dirty="0"/>
                        <a:t>(7%)</a:t>
                      </a:r>
                    </a:p>
                  </a:txBody>
                  <a:tcPr/>
                </a:tc>
                <a:extLst>
                  <a:ext uri="{0D108BD9-81ED-4DB2-BD59-A6C34878D82A}">
                    <a16:rowId xmlns:a16="http://schemas.microsoft.com/office/drawing/2014/main" val="10008"/>
                  </a:ext>
                </a:extLst>
              </a:tr>
              <a:tr h="486088">
                <a:tc>
                  <a:txBody>
                    <a:bodyPr/>
                    <a:lstStyle/>
                    <a:p>
                      <a:r>
                        <a:rPr lang="ru-RU" sz="2400" b="0" dirty="0"/>
                        <a:t>Физика</a:t>
                      </a:r>
                    </a:p>
                  </a:txBody>
                  <a:tcPr/>
                </a:tc>
                <a:tc>
                  <a:txBody>
                    <a:bodyPr/>
                    <a:lstStyle/>
                    <a:p>
                      <a:pPr algn="ctr"/>
                      <a:r>
                        <a:rPr lang="ru-RU" sz="2400" b="1" dirty="0"/>
                        <a:t>16 </a:t>
                      </a:r>
                      <a:r>
                        <a:rPr lang="ru-RU" sz="2400" b="0" dirty="0"/>
                        <a:t>(28%)</a:t>
                      </a:r>
                    </a:p>
                  </a:txBody>
                  <a:tcPr/>
                </a:tc>
                <a:extLst>
                  <a:ext uri="{0D108BD9-81ED-4DB2-BD59-A6C34878D82A}">
                    <a16:rowId xmlns:a16="http://schemas.microsoft.com/office/drawing/2014/main" val="10009"/>
                  </a:ext>
                </a:extLst>
              </a:tr>
              <a:tr h="486088">
                <a:tc>
                  <a:txBody>
                    <a:bodyPr/>
                    <a:lstStyle/>
                    <a:p>
                      <a:r>
                        <a:rPr lang="ru-RU" sz="2400" b="0" dirty="0"/>
                        <a:t>Английский язык (письменная и устная часть)</a:t>
                      </a:r>
                    </a:p>
                  </a:txBody>
                  <a:tcPr/>
                </a:tc>
                <a:tc>
                  <a:txBody>
                    <a:bodyPr/>
                    <a:lstStyle/>
                    <a:p>
                      <a:pPr algn="ctr"/>
                      <a:r>
                        <a:rPr lang="ru-RU" sz="2400" b="1" dirty="0"/>
                        <a:t>1 </a:t>
                      </a:r>
                      <a:r>
                        <a:rPr lang="ru-RU" sz="2400" b="0" dirty="0"/>
                        <a:t>(2%)</a:t>
                      </a:r>
                    </a:p>
                  </a:txBody>
                  <a:tcPr/>
                </a:tc>
                <a:extLst>
                  <a:ext uri="{0D108BD9-81ED-4DB2-BD59-A6C34878D82A}">
                    <a16:rowId xmlns:a16="http://schemas.microsoft.com/office/drawing/2014/main" val="10010"/>
                  </a:ext>
                </a:extLst>
              </a:tr>
              <a:tr h="486088">
                <a:tc>
                  <a:txBody>
                    <a:bodyPr/>
                    <a:lstStyle/>
                    <a:p>
                      <a:r>
                        <a:rPr lang="ru-RU" sz="2400" b="0" dirty="0"/>
                        <a:t>Литература</a:t>
                      </a:r>
                    </a:p>
                  </a:txBody>
                  <a:tcPr/>
                </a:tc>
                <a:tc>
                  <a:txBody>
                    <a:bodyPr/>
                    <a:lstStyle/>
                    <a:p>
                      <a:pPr algn="ctr"/>
                      <a:r>
                        <a:rPr lang="ru-RU" sz="2400" b="1" dirty="0"/>
                        <a:t>2 </a:t>
                      </a:r>
                      <a:r>
                        <a:rPr lang="ru-RU" sz="2400" b="0" dirty="0"/>
                        <a:t>(4%)</a:t>
                      </a:r>
                      <a:r>
                        <a:rPr lang="ru-RU" sz="2400" b="1" dirty="0"/>
                        <a:t> </a:t>
                      </a:r>
                    </a:p>
                  </a:txBody>
                  <a:tcPr/>
                </a:tc>
                <a:extLst>
                  <a:ext uri="{0D108BD9-81ED-4DB2-BD59-A6C34878D82A}">
                    <a16:rowId xmlns:a16="http://schemas.microsoft.com/office/drawing/2014/main" val="10011"/>
                  </a:ext>
                </a:extLst>
              </a:tr>
              <a:tr h="457190">
                <a:tc>
                  <a:txBody>
                    <a:bodyPr/>
                    <a:lstStyle/>
                    <a:p>
                      <a:r>
                        <a:rPr lang="ru-RU" sz="2400" b="0" dirty="0"/>
                        <a:t>География</a:t>
                      </a:r>
                    </a:p>
                  </a:txBody>
                  <a:tcPr/>
                </a:tc>
                <a:tc>
                  <a:txBody>
                    <a:bodyPr/>
                    <a:lstStyle/>
                    <a:p>
                      <a:pPr algn="ctr"/>
                      <a:r>
                        <a:rPr lang="ru-RU" sz="2400" b="1" dirty="0"/>
                        <a:t>7 </a:t>
                      </a:r>
                      <a:r>
                        <a:rPr lang="ru-RU" sz="2400" b="0" dirty="0"/>
                        <a:t>(12%)</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01198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010" y="1037435"/>
            <a:ext cx="9771527" cy="9411407"/>
          </a:xfrm>
          <a:prstGeom prst="rect">
            <a:avLst/>
          </a:prstGeom>
        </p:spPr>
      </p:pic>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15701"/>
            <a:ext cx="862012" cy="6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917275" y="718487"/>
            <a:ext cx="10875336" cy="65150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ru-RU" sz="1800" dirty="0">
                <a:solidFill>
                  <a:srgbClr val="FF0000"/>
                </a:solidFill>
                <a:latin typeface="Arial" pitchFamily="34" charset="0"/>
                <a:cs typeface="Arial" pitchFamily="34" charset="0"/>
              </a:rPr>
              <a:t>      </a:t>
            </a:r>
            <a:endParaRPr lang="ru-RU" sz="2800" b="1"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3A3958BF-A202-4D32-BA20-3DB9F31E1C9F}"/>
              </a:ext>
            </a:extLst>
          </p:cNvPr>
          <p:cNvSpPr txBox="1"/>
          <p:nvPr/>
        </p:nvSpPr>
        <p:spPr>
          <a:xfrm>
            <a:off x="1141482" y="939753"/>
            <a:ext cx="10426922" cy="3539430"/>
          </a:xfrm>
          <a:prstGeom prst="rect">
            <a:avLst/>
          </a:prstGeom>
          <a:noFill/>
        </p:spPr>
        <p:txBody>
          <a:bodyPr wrap="square" rtlCol="0">
            <a:spAutoFit/>
          </a:bodyPr>
          <a:lstStyle/>
          <a:p>
            <a:r>
              <a:rPr lang="ru-RU" sz="3200" dirty="0">
                <a:solidFill>
                  <a:schemeClr val="tx2">
                    <a:lumMod val="50000"/>
                  </a:schemeClr>
                </a:solidFill>
                <a:latin typeface="Times New Roman" panose="02020603050405020304" pitchFamily="18" charset="0"/>
                <a:cs typeface="Times New Roman" panose="02020603050405020304" pitchFamily="18" charset="0"/>
              </a:rPr>
              <a:t>Традиционно среди самых популярных ЕГЭ по выбору в 2025 году лидировали:</a:t>
            </a:r>
          </a:p>
          <a:p>
            <a:pPr marL="457200" indent="-457200">
              <a:buFont typeface="Arial" panose="020B0604020202020204" pitchFamily="34" charset="0"/>
              <a:buChar char="•"/>
            </a:pPr>
            <a:r>
              <a:rPr lang="ru-RU" sz="3200" dirty="0">
                <a:solidFill>
                  <a:schemeClr val="tx2">
                    <a:lumMod val="50000"/>
                  </a:schemeClr>
                </a:solidFill>
                <a:latin typeface="Times New Roman" panose="02020603050405020304" pitchFamily="18" charset="0"/>
                <a:cs typeface="Times New Roman" panose="02020603050405020304" pitchFamily="18" charset="0"/>
              </a:rPr>
              <a:t>Обществознание — свыше 42%.</a:t>
            </a:r>
          </a:p>
          <a:p>
            <a:pPr marL="457200" indent="-457200">
              <a:buFont typeface="Arial" panose="020B0604020202020204" pitchFamily="34" charset="0"/>
              <a:buChar char="•"/>
            </a:pPr>
            <a:r>
              <a:rPr lang="ru-RU" sz="3200" dirty="0">
                <a:solidFill>
                  <a:schemeClr val="tx2">
                    <a:lumMod val="50000"/>
                  </a:schemeClr>
                </a:solidFill>
                <a:latin typeface="Times New Roman" panose="02020603050405020304" pitchFamily="18" charset="0"/>
                <a:cs typeface="Times New Roman" panose="02020603050405020304" pitchFamily="18" charset="0"/>
              </a:rPr>
              <a:t>Информатика — свыше 21%.</a:t>
            </a:r>
          </a:p>
          <a:p>
            <a:pPr marL="457200" indent="-457200">
              <a:buFont typeface="Arial" panose="020B0604020202020204" pitchFamily="34" charset="0"/>
              <a:buChar char="•"/>
            </a:pPr>
            <a:r>
              <a:rPr lang="ru-RU" sz="3200" dirty="0">
                <a:solidFill>
                  <a:schemeClr val="tx2">
                    <a:lumMod val="50000"/>
                  </a:schemeClr>
                </a:solidFill>
                <a:latin typeface="Times New Roman" panose="02020603050405020304" pitchFamily="18" charset="0"/>
                <a:cs typeface="Times New Roman" panose="02020603050405020304" pitchFamily="18" charset="0"/>
              </a:rPr>
              <a:t>Биология — свыше 19%.</a:t>
            </a:r>
          </a:p>
          <a:p>
            <a:pPr marL="457200" indent="-457200">
              <a:buFont typeface="Arial" panose="020B0604020202020204" pitchFamily="34" charset="0"/>
              <a:buChar char="•"/>
            </a:pPr>
            <a:r>
              <a:rPr lang="ru-RU" sz="3200" dirty="0">
                <a:solidFill>
                  <a:schemeClr val="tx2">
                    <a:lumMod val="50000"/>
                  </a:schemeClr>
                </a:solidFill>
                <a:latin typeface="Times New Roman" panose="02020603050405020304" pitchFamily="18" charset="0"/>
                <a:cs typeface="Times New Roman" panose="02020603050405020304" pitchFamily="18" charset="0"/>
              </a:rPr>
              <a:t>Физика — свыше 16%.</a:t>
            </a:r>
          </a:p>
          <a:p>
            <a:pPr marL="457200" indent="-457200">
              <a:buFont typeface="Arial" panose="020B0604020202020204" pitchFamily="34" charset="0"/>
              <a:buChar char="•"/>
            </a:pPr>
            <a:r>
              <a:rPr lang="ru-RU" sz="3200" dirty="0">
                <a:solidFill>
                  <a:schemeClr val="tx2">
                    <a:lumMod val="50000"/>
                  </a:schemeClr>
                </a:solidFill>
                <a:latin typeface="Times New Roman" panose="02020603050405020304" pitchFamily="18" charset="0"/>
                <a:cs typeface="Times New Roman" panose="02020603050405020304" pitchFamily="18" charset="0"/>
              </a:rPr>
              <a:t>Химия и история — свыше 14%.</a:t>
            </a:r>
          </a:p>
        </p:txBody>
      </p:sp>
    </p:spTree>
    <p:extLst>
      <p:ext uri="{BB962C8B-B14F-4D97-AF65-F5344CB8AC3E}">
        <p14:creationId xmlns:p14="http://schemas.microsoft.com/office/powerpoint/2010/main" val="1551403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80715" y="7937"/>
            <a:ext cx="11231606" cy="461665"/>
          </a:xfrm>
          <a:prstGeom prst="rect">
            <a:avLst/>
          </a:prstGeom>
        </p:spPr>
        <p:txBody>
          <a:bodyPr wrap="square">
            <a:spAutoFit/>
          </a:bodyPr>
          <a:lstStyle/>
          <a:p>
            <a:pPr marR="5080" lvl="0" indent="360000" algn="ctr"/>
            <a:r>
              <a:rPr lang="ru-RU" sz="2400" b="1" kern="0" spc="-15" dirty="0">
                <a:solidFill>
                  <a:srgbClr val="002060"/>
                </a:solidFill>
                <a:latin typeface="Times New Roman" pitchFamily="18" charset="0"/>
                <a:cs typeface="Times New Roman" pitchFamily="18" charset="0"/>
              </a:rPr>
              <a:t>Выбор предметов участниками ЕГЭ-2026 МБОУ «Нижнесортымская СОШ»</a:t>
            </a:r>
          </a:p>
        </p:txBody>
      </p:sp>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3"/>
          <a:srcRect l="6847" t="13200" r="46902" b="15938"/>
          <a:stretch/>
        </p:blipFill>
        <p:spPr>
          <a:xfrm>
            <a:off x="307975" y="1024436"/>
            <a:ext cx="1497670" cy="1290675"/>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925282456"/>
              </p:ext>
            </p:extLst>
          </p:nvPr>
        </p:nvGraphicFramePr>
        <p:xfrm>
          <a:off x="2041578" y="1024436"/>
          <a:ext cx="9970743" cy="4815840"/>
        </p:xfrm>
        <a:graphic>
          <a:graphicData uri="http://schemas.openxmlformats.org/drawingml/2006/table">
            <a:tbl>
              <a:tblPr firstRow="1" bandRow="1">
                <a:tableStyleId>{5C22544A-7EE6-4342-B048-85BDC9FD1C3A}</a:tableStyleId>
              </a:tblPr>
              <a:tblGrid>
                <a:gridCol w="5038617">
                  <a:extLst>
                    <a:ext uri="{9D8B030D-6E8A-4147-A177-3AD203B41FA5}">
                      <a16:colId xmlns:a16="http://schemas.microsoft.com/office/drawing/2014/main" val="20000"/>
                    </a:ext>
                  </a:extLst>
                </a:gridCol>
                <a:gridCol w="4932126">
                  <a:extLst>
                    <a:ext uri="{9D8B030D-6E8A-4147-A177-3AD203B41FA5}">
                      <a16:colId xmlns:a16="http://schemas.microsoft.com/office/drawing/2014/main" val="20001"/>
                    </a:ext>
                  </a:extLst>
                </a:gridCol>
              </a:tblGrid>
              <a:tr h="595795">
                <a:tc>
                  <a:txBody>
                    <a:bodyPr/>
                    <a:lstStyle/>
                    <a:p>
                      <a:pPr algn="ctr"/>
                      <a:r>
                        <a:rPr lang="ru-RU" sz="4000" dirty="0"/>
                        <a:t>Количество</a:t>
                      </a:r>
                      <a:r>
                        <a:rPr lang="ru-RU" sz="4000" baseline="0" dirty="0"/>
                        <a:t> п</a:t>
                      </a:r>
                      <a:r>
                        <a:rPr lang="ru-RU" sz="4000" dirty="0"/>
                        <a:t>редметов</a:t>
                      </a:r>
                    </a:p>
                  </a:txBody>
                  <a:tcPr/>
                </a:tc>
                <a:tc>
                  <a:txBody>
                    <a:bodyPr/>
                    <a:lstStyle/>
                    <a:p>
                      <a:pPr algn="ctr"/>
                      <a:r>
                        <a:rPr lang="ru-RU" sz="4000" dirty="0"/>
                        <a:t>Кол-во выпускников</a:t>
                      </a:r>
                    </a:p>
                  </a:txBody>
                  <a:tcPr/>
                </a:tc>
                <a:extLst>
                  <a:ext uri="{0D108BD9-81ED-4DB2-BD59-A6C34878D82A}">
                    <a16:rowId xmlns:a16="http://schemas.microsoft.com/office/drawing/2014/main" val="10000"/>
                  </a:ext>
                </a:extLst>
              </a:tr>
              <a:tr h="486088">
                <a:tc>
                  <a:txBody>
                    <a:bodyPr/>
                    <a:lstStyle/>
                    <a:p>
                      <a:pPr algn="ctr"/>
                      <a:r>
                        <a:rPr lang="ru-RU" sz="4000" b="0" dirty="0"/>
                        <a:t>2</a:t>
                      </a:r>
                    </a:p>
                  </a:txBody>
                  <a:tcPr/>
                </a:tc>
                <a:tc>
                  <a:txBody>
                    <a:bodyPr/>
                    <a:lstStyle/>
                    <a:p>
                      <a:pPr algn="ctr"/>
                      <a:r>
                        <a:rPr lang="ru-RU" sz="4000" dirty="0"/>
                        <a:t>1</a:t>
                      </a:r>
                    </a:p>
                  </a:txBody>
                  <a:tcPr/>
                </a:tc>
                <a:extLst>
                  <a:ext uri="{0D108BD9-81ED-4DB2-BD59-A6C34878D82A}">
                    <a16:rowId xmlns:a16="http://schemas.microsoft.com/office/drawing/2014/main" val="10001"/>
                  </a:ext>
                </a:extLst>
              </a:tr>
              <a:tr h="486088">
                <a:tc>
                  <a:txBody>
                    <a:bodyPr/>
                    <a:lstStyle/>
                    <a:p>
                      <a:pPr algn="ctr"/>
                      <a:r>
                        <a:rPr lang="ru-RU" sz="4000" b="0" dirty="0"/>
                        <a:t>3</a:t>
                      </a:r>
                    </a:p>
                  </a:txBody>
                  <a:tcPr/>
                </a:tc>
                <a:tc>
                  <a:txBody>
                    <a:bodyPr/>
                    <a:lstStyle/>
                    <a:p>
                      <a:pPr algn="ctr"/>
                      <a:r>
                        <a:rPr lang="ru-RU" sz="4000" dirty="0"/>
                        <a:t>3</a:t>
                      </a:r>
                      <a:r>
                        <a:rPr lang="en-US" sz="4000" dirty="0"/>
                        <a:t>1</a:t>
                      </a:r>
                      <a:endParaRPr lang="ru-RU" sz="4000" dirty="0"/>
                    </a:p>
                  </a:txBody>
                  <a:tcPr/>
                </a:tc>
                <a:extLst>
                  <a:ext uri="{0D108BD9-81ED-4DB2-BD59-A6C34878D82A}">
                    <a16:rowId xmlns:a16="http://schemas.microsoft.com/office/drawing/2014/main" val="10002"/>
                  </a:ext>
                </a:extLst>
              </a:tr>
              <a:tr h="486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4000" b="0" dirty="0"/>
                        <a:t>4</a:t>
                      </a:r>
                    </a:p>
                  </a:txBody>
                  <a:tcPr/>
                </a:tc>
                <a:tc>
                  <a:txBody>
                    <a:bodyPr/>
                    <a:lstStyle/>
                    <a:p>
                      <a:pPr algn="ctr"/>
                      <a:r>
                        <a:rPr lang="ru-RU" sz="4000" dirty="0"/>
                        <a:t>2</a:t>
                      </a:r>
                      <a:r>
                        <a:rPr lang="en-US" sz="4000" dirty="0"/>
                        <a:t>5</a:t>
                      </a:r>
                      <a:r>
                        <a:rPr lang="ru-RU" sz="4000" dirty="0"/>
                        <a:t> </a:t>
                      </a:r>
                    </a:p>
                  </a:txBody>
                  <a:tcPr/>
                </a:tc>
                <a:extLst>
                  <a:ext uri="{0D108BD9-81ED-4DB2-BD59-A6C34878D82A}">
                    <a16:rowId xmlns:a16="http://schemas.microsoft.com/office/drawing/2014/main" val="10003"/>
                  </a:ext>
                </a:extLst>
              </a:tr>
              <a:tr h="486088">
                <a:tc>
                  <a:txBody>
                    <a:bodyPr/>
                    <a:lstStyle/>
                    <a:p>
                      <a:pPr algn="ctr"/>
                      <a:r>
                        <a:rPr lang="ru-RU" sz="4000" b="0" dirty="0"/>
                        <a:t>5</a:t>
                      </a:r>
                    </a:p>
                  </a:txBody>
                  <a:tcPr/>
                </a:tc>
                <a:tc>
                  <a:txBody>
                    <a:bodyPr/>
                    <a:lstStyle/>
                    <a:p>
                      <a:pPr algn="ctr"/>
                      <a:r>
                        <a:rPr lang="ru-RU" sz="4000" dirty="0"/>
                        <a:t>0</a:t>
                      </a:r>
                    </a:p>
                  </a:txBody>
                  <a:tcPr/>
                </a:tc>
                <a:extLst>
                  <a:ext uri="{0D108BD9-81ED-4DB2-BD59-A6C34878D82A}">
                    <a16:rowId xmlns:a16="http://schemas.microsoft.com/office/drawing/2014/main" val="10004"/>
                  </a:ext>
                </a:extLst>
              </a:tr>
              <a:tr h="486088">
                <a:tc>
                  <a:txBody>
                    <a:bodyPr/>
                    <a:lstStyle/>
                    <a:p>
                      <a:pPr algn="ctr"/>
                      <a:r>
                        <a:rPr lang="ru-RU" sz="4000" b="0" dirty="0"/>
                        <a:t>Итого:</a:t>
                      </a:r>
                    </a:p>
                  </a:txBody>
                  <a:tcPr/>
                </a:tc>
                <a:tc>
                  <a:txBody>
                    <a:bodyPr/>
                    <a:lstStyle/>
                    <a:p>
                      <a:pPr algn="ctr"/>
                      <a:r>
                        <a:rPr lang="en-US" sz="4000" dirty="0"/>
                        <a:t>57</a:t>
                      </a:r>
                      <a:endParaRPr lang="ru-RU" sz="4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997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4" y="458923"/>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3"/>
          <p:cNvSpPr txBox="1">
            <a:spLocks noGrp="1"/>
          </p:cNvSpPr>
          <p:nvPr>
            <p:ph type="title"/>
          </p:nvPr>
        </p:nvSpPr>
        <p:spPr>
          <a:xfrm>
            <a:off x="329794" y="206611"/>
            <a:ext cx="10974082" cy="504625"/>
          </a:xfrm>
          <a:prstGeom prst="rect">
            <a:avLst/>
          </a:prstGeom>
        </p:spPr>
        <p:txBody>
          <a:bodyPr vert="horz" wrap="square" lIns="0" tIns="12065" rIns="0" bIns="0" rtlCol="0">
            <a:spAutoFit/>
          </a:bodyPr>
          <a:lstStyle/>
          <a:p>
            <a:pPr marL="12700">
              <a:lnSpc>
                <a:spcPct val="100000"/>
              </a:lnSpc>
              <a:spcBef>
                <a:spcPts val="95"/>
              </a:spcBef>
            </a:pPr>
            <a:r>
              <a:rPr sz="3200" b="1" u="heavy" spc="-1005" dirty="0">
                <a:solidFill>
                  <a:srgbClr val="002060"/>
                </a:solidFill>
                <a:uFill>
                  <a:solidFill>
                    <a:srgbClr val="FF0000"/>
                  </a:solidFill>
                </a:uFill>
                <a:latin typeface="Arial" panose="020B0604020202020204" pitchFamily="34" charset="0"/>
                <a:cs typeface="Arial" panose="020B0604020202020204" pitchFamily="34" charset="0"/>
              </a:rPr>
              <a:t> </a:t>
            </a:r>
            <a:r>
              <a:rPr lang="ru-RU" sz="3200" b="1" spc="5" dirty="0">
                <a:solidFill>
                  <a:srgbClr val="002060"/>
                </a:solidFill>
                <a:latin typeface="Arial" panose="020B0604020202020204" pitchFamily="34" charset="0"/>
                <a:ea typeface="+mn-ea"/>
                <a:cs typeface="Arial" panose="020B0604020202020204" pitchFamily="34" charset="0"/>
              </a:rPr>
              <a:t>Сроки проведения ЕГЭ 2026 года</a:t>
            </a:r>
            <a:endParaRPr lang="ru-RU" sz="3200" b="1" kern="1200" spc="5" dirty="0">
              <a:solidFill>
                <a:srgbClr val="002060"/>
              </a:solidFill>
              <a:latin typeface="Arial" panose="020B0604020202020204" pitchFamily="34" charset="0"/>
              <a:ea typeface="+mn-ea"/>
              <a:cs typeface="Arial" panose="020B0604020202020204" pitchFamily="34" charset="0"/>
            </a:endParaRPr>
          </a:p>
        </p:txBody>
      </p:sp>
      <p:sp>
        <p:nvSpPr>
          <p:cNvPr id="13" name="Прямоугольник 12"/>
          <p:cNvSpPr/>
          <p:nvPr/>
        </p:nvSpPr>
        <p:spPr>
          <a:xfrm>
            <a:off x="780223" y="1079118"/>
            <a:ext cx="11201399" cy="954107"/>
          </a:xfrm>
          <a:prstGeom prst="rect">
            <a:avLst/>
          </a:prstGeom>
        </p:spPr>
        <p:txBody>
          <a:bodyPr wrap="square">
            <a:spAutoFit/>
          </a:bodyPr>
          <a:lstStyle/>
          <a:p>
            <a:pPr algn="just"/>
            <a:r>
              <a:rPr lang="ru-RU" sz="2800" spc="45" dirty="0">
                <a:solidFill>
                  <a:srgbClr val="002060"/>
                </a:solidFill>
                <a:latin typeface="Times New Roman" panose="02020603050405020304" pitchFamily="18" charset="0"/>
                <a:cs typeface="Times New Roman" panose="02020603050405020304" pitchFamily="18" charset="0"/>
              </a:rPr>
              <a:t>Итоговое сочинение как доступ к ЕГЭ 202</a:t>
            </a:r>
            <a:r>
              <a:rPr lang="en-US" sz="2800" spc="45" dirty="0">
                <a:solidFill>
                  <a:srgbClr val="002060"/>
                </a:solidFill>
                <a:latin typeface="Times New Roman" panose="02020603050405020304" pitchFamily="18" charset="0"/>
                <a:cs typeface="Times New Roman" panose="02020603050405020304" pitchFamily="18" charset="0"/>
              </a:rPr>
              <a:t>6</a:t>
            </a:r>
            <a:r>
              <a:rPr lang="ru-RU" sz="2800" spc="45" dirty="0">
                <a:solidFill>
                  <a:srgbClr val="002060"/>
                </a:solidFill>
                <a:latin typeface="Times New Roman" panose="02020603050405020304" pitchFamily="18" charset="0"/>
                <a:cs typeface="Times New Roman" panose="02020603050405020304" pitchFamily="18" charset="0"/>
              </a:rPr>
              <a:t> школьники будут писать 0</a:t>
            </a:r>
            <a:r>
              <a:rPr lang="en-US" sz="2800" spc="45" dirty="0">
                <a:solidFill>
                  <a:srgbClr val="002060"/>
                </a:solidFill>
                <a:latin typeface="Times New Roman" panose="02020603050405020304" pitchFamily="18" charset="0"/>
                <a:cs typeface="Times New Roman" panose="02020603050405020304" pitchFamily="18" charset="0"/>
              </a:rPr>
              <a:t>3</a:t>
            </a:r>
            <a:r>
              <a:rPr lang="ru-RU" sz="2800" spc="45" dirty="0">
                <a:solidFill>
                  <a:srgbClr val="002060"/>
                </a:solidFill>
                <a:latin typeface="Times New Roman" panose="02020603050405020304" pitchFamily="18" charset="0"/>
                <a:cs typeface="Times New Roman" panose="02020603050405020304" pitchFamily="18" charset="0"/>
              </a:rPr>
              <a:t>.12.26 (резервные дни 04.02.26 и 08.04.26).</a:t>
            </a:r>
          </a:p>
        </p:txBody>
      </p:sp>
      <p:graphicFrame>
        <p:nvGraphicFramePr>
          <p:cNvPr id="2" name="Таблица 1">
            <a:extLst>
              <a:ext uri="{FF2B5EF4-FFF2-40B4-BE49-F238E27FC236}">
                <a16:creationId xmlns:a16="http://schemas.microsoft.com/office/drawing/2014/main" id="{67BDE36E-2010-458E-87CB-99B160B05333}"/>
              </a:ext>
            </a:extLst>
          </p:cNvPr>
          <p:cNvGraphicFramePr>
            <a:graphicFrameLocks noGrp="1"/>
          </p:cNvGraphicFramePr>
          <p:nvPr>
            <p:extLst>
              <p:ext uri="{D42A27DB-BD31-4B8C-83A1-F6EECF244321}">
                <p14:modId xmlns:p14="http://schemas.microsoft.com/office/powerpoint/2010/main" val="2974843519"/>
              </p:ext>
            </p:extLst>
          </p:nvPr>
        </p:nvGraphicFramePr>
        <p:xfrm>
          <a:off x="780222" y="2285537"/>
          <a:ext cx="11201400" cy="411354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14402868"/>
                    </a:ext>
                  </a:extLst>
                </a:gridCol>
                <a:gridCol w="5600700">
                  <a:extLst>
                    <a:ext uri="{9D8B030D-6E8A-4147-A177-3AD203B41FA5}">
                      <a16:colId xmlns:a16="http://schemas.microsoft.com/office/drawing/2014/main" val="2140390069"/>
                    </a:ext>
                  </a:extLst>
                </a:gridCol>
              </a:tblGrid>
              <a:tr h="1028385">
                <a:tc>
                  <a:txBody>
                    <a:bodyPr/>
                    <a:lstStyle/>
                    <a:p>
                      <a:pPr algn="ctr" fontAlgn="t"/>
                      <a:r>
                        <a:rPr lang="ru-RU" sz="3200" dirty="0">
                          <a:effectLst/>
                          <a:latin typeface="Times New Roman" panose="02020603050405020304" pitchFamily="18" charset="0"/>
                          <a:cs typeface="Times New Roman" panose="02020603050405020304" pitchFamily="18" charset="0"/>
                        </a:rPr>
                        <a:t>Период ЕГЭ 2026</a:t>
                      </a:r>
                    </a:p>
                  </a:txBody>
                  <a:tcPr/>
                </a:tc>
                <a:tc>
                  <a:txBody>
                    <a:bodyPr/>
                    <a:lstStyle/>
                    <a:p>
                      <a:pPr algn="ctr" fontAlgn="t"/>
                      <a:r>
                        <a:rPr lang="ru-RU" sz="3200" dirty="0">
                          <a:effectLst/>
                          <a:latin typeface="Times New Roman" panose="02020603050405020304" pitchFamily="18" charset="0"/>
                          <a:cs typeface="Times New Roman" panose="02020603050405020304" pitchFamily="18" charset="0"/>
                        </a:rPr>
                        <a:t>Сроки проведения</a:t>
                      </a:r>
                    </a:p>
                  </a:txBody>
                  <a:tcPr/>
                </a:tc>
                <a:extLst>
                  <a:ext uri="{0D108BD9-81ED-4DB2-BD59-A6C34878D82A}">
                    <a16:rowId xmlns:a16="http://schemas.microsoft.com/office/drawing/2014/main" val="1303105596"/>
                  </a:ext>
                </a:extLst>
              </a:tr>
              <a:tr h="1028385">
                <a:tc>
                  <a:txBody>
                    <a:bodyPr/>
                    <a:lstStyle/>
                    <a:p>
                      <a:pPr algn="ctr"/>
                      <a:r>
                        <a:rPr lang="ru-RU" sz="3200" dirty="0">
                          <a:latin typeface="Times New Roman" panose="02020603050405020304" pitchFamily="18" charset="0"/>
                          <a:cs typeface="Times New Roman" panose="02020603050405020304" pitchFamily="18" charset="0"/>
                        </a:rPr>
                        <a:t>Досрочный</a:t>
                      </a:r>
                    </a:p>
                  </a:txBody>
                  <a:tcPr/>
                </a:tc>
                <a:tc>
                  <a:txBody>
                    <a:bodyPr/>
                    <a:lstStyle/>
                    <a:p>
                      <a:pPr algn="ctr"/>
                      <a:r>
                        <a:rPr lang="ru-RU" sz="3200" dirty="0">
                          <a:latin typeface="Times New Roman" panose="02020603050405020304" pitchFamily="18" charset="0"/>
                          <a:cs typeface="Times New Roman" panose="02020603050405020304" pitchFamily="18" charset="0"/>
                        </a:rPr>
                        <a:t>21.03.26-21.04.26</a:t>
                      </a:r>
                    </a:p>
                  </a:txBody>
                  <a:tcPr/>
                </a:tc>
                <a:extLst>
                  <a:ext uri="{0D108BD9-81ED-4DB2-BD59-A6C34878D82A}">
                    <a16:rowId xmlns:a16="http://schemas.microsoft.com/office/drawing/2014/main" val="4234010443"/>
                  </a:ext>
                </a:extLst>
              </a:tr>
              <a:tr h="1028385">
                <a:tc>
                  <a:txBody>
                    <a:bodyPr/>
                    <a:lstStyle/>
                    <a:p>
                      <a:pPr algn="ctr"/>
                      <a:r>
                        <a:rPr lang="ru-RU" sz="3200" dirty="0">
                          <a:latin typeface="Times New Roman" panose="02020603050405020304" pitchFamily="18" charset="0"/>
                          <a:cs typeface="Times New Roman" panose="02020603050405020304" pitchFamily="18" charset="0"/>
                        </a:rPr>
                        <a:t>Основной</a:t>
                      </a:r>
                    </a:p>
                  </a:txBody>
                  <a:tcPr/>
                </a:tc>
                <a:tc>
                  <a:txBody>
                    <a:bodyPr/>
                    <a:lstStyle/>
                    <a:p>
                      <a:pPr algn="ctr"/>
                      <a:r>
                        <a:rPr lang="ru-RU" sz="3200" dirty="0">
                          <a:latin typeface="Times New Roman" panose="02020603050405020304" pitchFamily="18" charset="0"/>
                          <a:cs typeface="Times New Roman" panose="02020603050405020304" pitchFamily="18" charset="0"/>
                        </a:rPr>
                        <a:t>23.05.26-04.07.26</a:t>
                      </a:r>
                    </a:p>
                  </a:txBody>
                  <a:tcPr/>
                </a:tc>
                <a:extLst>
                  <a:ext uri="{0D108BD9-81ED-4DB2-BD59-A6C34878D82A}">
                    <a16:rowId xmlns:a16="http://schemas.microsoft.com/office/drawing/2014/main" val="2566452090"/>
                  </a:ext>
                </a:extLst>
              </a:tr>
              <a:tr h="1028385">
                <a:tc>
                  <a:txBody>
                    <a:bodyPr/>
                    <a:lstStyle/>
                    <a:p>
                      <a:pPr algn="ctr"/>
                      <a:r>
                        <a:rPr lang="ru-RU" sz="3200" dirty="0">
                          <a:latin typeface="Times New Roman" panose="02020603050405020304" pitchFamily="18" charset="0"/>
                          <a:cs typeface="Times New Roman" panose="02020603050405020304" pitchFamily="18" charset="0"/>
                        </a:rPr>
                        <a:t>Дополнительный</a:t>
                      </a:r>
                    </a:p>
                  </a:txBody>
                  <a:tcPr/>
                </a:tc>
                <a:tc>
                  <a:txBody>
                    <a:bodyPr/>
                    <a:lstStyle/>
                    <a:p>
                      <a:pPr algn="ctr"/>
                      <a:r>
                        <a:rPr lang="ru-RU" sz="3200" dirty="0">
                          <a:latin typeface="Times New Roman" panose="02020603050405020304" pitchFamily="18" charset="0"/>
                          <a:cs typeface="Times New Roman" panose="02020603050405020304" pitchFamily="18" charset="0"/>
                        </a:rPr>
                        <a:t>04.09.26-23.09.26</a:t>
                      </a:r>
                    </a:p>
                  </a:txBody>
                  <a:tcPr/>
                </a:tc>
                <a:extLst>
                  <a:ext uri="{0D108BD9-81ED-4DB2-BD59-A6C34878D82A}">
                    <a16:rowId xmlns:a16="http://schemas.microsoft.com/office/drawing/2014/main" val="3744281750"/>
                  </a:ext>
                </a:extLst>
              </a:tr>
            </a:tbl>
          </a:graphicData>
        </a:graphic>
      </p:graphicFrame>
    </p:spTree>
    <p:extLst>
      <p:ext uri="{BB962C8B-B14F-4D97-AF65-F5344CB8AC3E}">
        <p14:creationId xmlns:p14="http://schemas.microsoft.com/office/powerpoint/2010/main" val="237324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29699" y="-77562"/>
            <a:ext cx="4915667" cy="523220"/>
          </a:xfrm>
          <a:prstGeom prst="rect">
            <a:avLst/>
          </a:prstGeom>
        </p:spPr>
        <p:txBody>
          <a:bodyPr wrap="square">
            <a:spAutoFit/>
          </a:bodyPr>
          <a:lstStyle/>
          <a:p>
            <a:pPr marR="5080" lvl="0" indent="360000" algn="ctr"/>
            <a:r>
              <a:rPr lang="ru-RU" sz="2800" b="1" u="sng" kern="0" spc="-15" dirty="0">
                <a:solidFill>
                  <a:srgbClr val="002060"/>
                </a:solidFill>
                <a:latin typeface="Times New Roman" pitchFamily="18" charset="0"/>
                <a:cs typeface="Times New Roman" pitchFamily="18" charset="0"/>
              </a:rPr>
              <a:t>Результаты ЕГЭ-2025</a:t>
            </a:r>
          </a:p>
        </p:txBody>
      </p:sp>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5" name="Таблица 4">
            <a:extLst>
              <a:ext uri="{FF2B5EF4-FFF2-40B4-BE49-F238E27FC236}">
                <a16:creationId xmlns:a16="http://schemas.microsoft.com/office/drawing/2014/main" id="{B0AFE627-30DF-4EEC-8411-635D42CC352E}"/>
              </a:ext>
            </a:extLst>
          </p:cNvPr>
          <p:cNvGraphicFramePr>
            <a:graphicFrameLocks noGrp="1"/>
          </p:cNvGraphicFramePr>
          <p:nvPr>
            <p:extLst>
              <p:ext uri="{D42A27DB-BD31-4B8C-83A1-F6EECF244321}">
                <p14:modId xmlns:p14="http://schemas.microsoft.com/office/powerpoint/2010/main" val="1463096774"/>
              </p:ext>
            </p:extLst>
          </p:nvPr>
        </p:nvGraphicFramePr>
        <p:xfrm>
          <a:off x="0" y="613861"/>
          <a:ext cx="12192000" cy="6054795"/>
        </p:xfrm>
        <a:graphic>
          <a:graphicData uri="http://schemas.openxmlformats.org/drawingml/2006/table">
            <a:tbl>
              <a:tblPr firstRow="1" firstCol="1" bandRow="1">
                <a:tableStyleId>{D7AC3CCA-C797-4891-BE02-D94E43425B78}</a:tableStyleId>
              </a:tblPr>
              <a:tblGrid>
                <a:gridCol w="677241">
                  <a:extLst>
                    <a:ext uri="{9D8B030D-6E8A-4147-A177-3AD203B41FA5}">
                      <a16:colId xmlns:a16="http://schemas.microsoft.com/office/drawing/2014/main" val="3489012213"/>
                    </a:ext>
                  </a:extLst>
                </a:gridCol>
                <a:gridCol w="2788415">
                  <a:extLst>
                    <a:ext uri="{9D8B030D-6E8A-4147-A177-3AD203B41FA5}">
                      <a16:colId xmlns:a16="http://schemas.microsoft.com/office/drawing/2014/main" val="586101673"/>
                    </a:ext>
                  </a:extLst>
                </a:gridCol>
                <a:gridCol w="2221574">
                  <a:extLst>
                    <a:ext uri="{9D8B030D-6E8A-4147-A177-3AD203B41FA5}">
                      <a16:colId xmlns:a16="http://schemas.microsoft.com/office/drawing/2014/main" val="3628736809"/>
                    </a:ext>
                  </a:extLst>
                </a:gridCol>
                <a:gridCol w="2132711">
                  <a:extLst>
                    <a:ext uri="{9D8B030D-6E8A-4147-A177-3AD203B41FA5}">
                      <a16:colId xmlns:a16="http://schemas.microsoft.com/office/drawing/2014/main" val="140947934"/>
                    </a:ext>
                  </a:extLst>
                </a:gridCol>
                <a:gridCol w="2399300">
                  <a:extLst>
                    <a:ext uri="{9D8B030D-6E8A-4147-A177-3AD203B41FA5}">
                      <a16:colId xmlns:a16="http://schemas.microsoft.com/office/drawing/2014/main" val="3644491404"/>
                    </a:ext>
                  </a:extLst>
                </a:gridCol>
                <a:gridCol w="1972759">
                  <a:extLst>
                    <a:ext uri="{9D8B030D-6E8A-4147-A177-3AD203B41FA5}">
                      <a16:colId xmlns:a16="http://schemas.microsoft.com/office/drawing/2014/main" val="2812421572"/>
                    </a:ext>
                  </a:extLst>
                </a:gridCol>
              </a:tblGrid>
              <a:tr h="582348">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 п/п</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Наименование предмета</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Средний балл </a:t>
                      </a:r>
                    </a:p>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по РФ</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Средний балл </a:t>
                      </a:r>
                    </a:p>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по ХМАО-Югре</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Средний балл по Сургутскому району</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Средний балл по школе</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78149"/>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1.</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Русский язык (ЕГЭ)</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60,7</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57</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57</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63,3</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432455"/>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2.</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effectLst/>
                          <a:latin typeface="Times New Roman" panose="02020603050405020304" pitchFamily="18" charset="0"/>
                          <a:cs typeface="Times New Roman" panose="02020603050405020304" pitchFamily="18" charset="0"/>
                        </a:rPr>
                        <a:t>Литература </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61,9</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63,1</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96796"/>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3.</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effectLst/>
                          <a:latin typeface="Times New Roman" panose="02020603050405020304" pitchFamily="18" charset="0"/>
                          <a:cs typeface="Times New Roman" panose="02020603050405020304" pitchFamily="18" charset="0"/>
                        </a:rPr>
                        <a:t>Английский язык</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64,1</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63,1</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66</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91666"/>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4.</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effectLst/>
                          <a:latin typeface="Times New Roman" panose="02020603050405020304" pitchFamily="18" charset="0"/>
                          <a:cs typeface="Times New Roman" panose="02020603050405020304" pitchFamily="18" charset="0"/>
                        </a:rPr>
                        <a:t>Математика (профиль)</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effectLst/>
                          <a:latin typeface="Times New Roman" panose="02020603050405020304" pitchFamily="18" charset="0"/>
                          <a:cs typeface="Times New Roman" panose="02020603050405020304" pitchFamily="18" charset="0"/>
                        </a:rPr>
                        <a:t>62</a:t>
                      </a:r>
                      <a:endParaRPr lang="ru-RU"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63</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63,1</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67,3</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3667"/>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5.</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effectLst/>
                          <a:latin typeface="Times New Roman" panose="02020603050405020304" pitchFamily="18" charset="0"/>
                          <a:cs typeface="Times New Roman" panose="02020603050405020304" pitchFamily="18" charset="0"/>
                        </a:rPr>
                        <a:t>Математика (база)</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effectLst/>
                          <a:latin typeface="Times New Roman" panose="02020603050405020304" pitchFamily="18" charset="0"/>
                          <a:cs typeface="Times New Roman" panose="02020603050405020304" pitchFamily="18" charset="0"/>
                        </a:rPr>
                        <a:t>4</a:t>
                      </a:r>
                      <a:endParaRPr lang="ru-RU"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4</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4</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4,4</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39888"/>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6.</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Информатика</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effectLst/>
                          <a:latin typeface="Times New Roman" panose="02020603050405020304" pitchFamily="18" charset="0"/>
                          <a:cs typeface="Times New Roman" panose="02020603050405020304" pitchFamily="18" charset="0"/>
                        </a:rPr>
                        <a:t>55,9</a:t>
                      </a:r>
                      <a:endParaRPr lang="ru-RU"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57</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59,5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63,1</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970361"/>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7.</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Физика</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effectLst/>
                          <a:latin typeface="Times New Roman" panose="02020603050405020304" pitchFamily="18" charset="0"/>
                          <a:cs typeface="Times New Roman" panose="02020603050405020304" pitchFamily="18" charset="0"/>
                        </a:rPr>
                        <a:t>61,7</a:t>
                      </a:r>
                      <a:endParaRPr lang="ru-RU"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60</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56,6</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59,2</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423614"/>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8.</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Химия</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58,1</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60</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59,2</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66,2</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943697"/>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9.</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Биология</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54,5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56,6</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8000"/>
                          </a:solidFill>
                          <a:effectLst/>
                          <a:latin typeface="Times New Roman" panose="02020603050405020304" pitchFamily="18" charset="0"/>
                          <a:cs typeface="Times New Roman" panose="02020603050405020304" pitchFamily="18" charset="0"/>
                        </a:rPr>
                        <a:t>62,8</a:t>
                      </a:r>
                      <a:endParaRPr lang="ru-RU" sz="26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3090520"/>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10.</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История</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55,8</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56</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dirty="0">
                          <a:effectLst/>
                          <a:latin typeface="Times New Roman" panose="02020603050405020304" pitchFamily="18" charset="0"/>
                          <a:cs typeface="Times New Roman" panose="02020603050405020304" pitchFamily="18" charset="0"/>
                        </a:rPr>
                        <a:t>57,1</a:t>
                      </a:r>
                      <a:endParaRPr lang="ru-RU"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solidFill>
                            <a:srgbClr val="008000"/>
                          </a:solidFill>
                          <a:effectLst/>
                          <a:latin typeface="Times New Roman" panose="02020603050405020304" pitchFamily="18" charset="0"/>
                          <a:cs typeface="Times New Roman" panose="02020603050405020304" pitchFamily="18" charset="0"/>
                        </a:rPr>
                        <a:t>76</a:t>
                      </a:r>
                      <a:endParaRPr lang="ru-RU" sz="26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1288369"/>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11.</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Обществознание</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53,6</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52</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50,3</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solidFill>
                            <a:srgbClr val="008000"/>
                          </a:solidFill>
                          <a:effectLst/>
                          <a:latin typeface="Times New Roman" panose="02020603050405020304" pitchFamily="18" charset="0"/>
                          <a:cs typeface="Times New Roman" panose="02020603050405020304" pitchFamily="18" charset="0"/>
                        </a:rPr>
                        <a:t>65,4</a:t>
                      </a:r>
                      <a:endParaRPr lang="ru-RU" sz="26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897604"/>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12.</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effectLst/>
                          <a:latin typeface="Times New Roman" panose="02020603050405020304" pitchFamily="18" charset="0"/>
                          <a:cs typeface="Times New Roman" panose="02020603050405020304" pitchFamily="18" charset="0"/>
                        </a:rPr>
                        <a:t>География</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54,8</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55</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effectLst/>
                          <a:latin typeface="Times New Roman" panose="02020603050405020304" pitchFamily="18" charset="0"/>
                          <a:cs typeface="Times New Roman" panose="02020603050405020304" pitchFamily="18" charset="0"/>
                        </a:rPr>
                        <a:t>54,6</a:t>
                      </a:r>
                      <a:endParaRPr lang="ru-RU"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solidFill>
                            <a:srgbClr val="008000"/>
                          </a:solidFill>
                          <a:effectLst/>
                          <a:latin typeface="Times New Roman" panose="02020603050405020304" pitchFamily="18" charset="0"/>
                          <a:cs typeface="Times New Roman" panose="02020603050405020304" pitchFamily="18" charset="0"/>
                        </a:rPr>
                        <a:t>58,5</a:t>
                      </a:r>
                      <a:endParaRPr lang="ru-RU" sz="26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073087"/>
                  </a:ext>
                </a:extLst>
              </a:tr>
              <a:tr h="382220">
                <a:tc>
                  <a:txBody>
                    <a:bodyPr/>
                    <a:lstStyle/>
                    <a:p>
                      <a:pPr algn="ctr">
                        <a:lnSpc>
                          <a:spcPct val="115000"/>
                        </a:lnSpc>
                        <a:spcAft>
                          <a:spcPts val="0"/>
                        </a:spcAft>
                      </a:pPr>
                      <a:r>
                        <a:rPr lang="ru-RU" sz="1800" b="1">
                          <a:effectLst/>
                          <a:latin typeface="Times New Roman" panose="02020603050405020304" pitchFamily="18" charset="0"/>
                          <a:cs typeface="Times New Roman" panose="02020603050405020304" pitchFamily="18" charset="0"/>
                        </a:rPr>
                        <a:t> </a:t>
                      </a:r>
                      <a:endParaRPr lang="ru-RU"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Средний балл:</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a:solidFill>
                            <a:srgbClr val="002060"/>
                          </a:solidFill>
                          <a:effectLst/>
                          <a:latin typeface="Times New Roman" panose="02020603050405020304" pitchFamily="18" charset="0"/>
                          <a:cs typeface="Times New Roman" panose="02020603050405020304" pitchFamily="18" charset="0"/>
                        </a:rPr>
                        <a:t>58,5</a:t>
                      </a:r>
                      <a:endParaRPr lang="ru-RU" sz="2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solidFill>
                            <a:srgbClr val="002060"/>
                          </a:solidFill>
                          <a:effectLst/>
                          <a:latin typeface="Times New Roman" panose="02020603050405020304" pitchFamily="18" charset="0"/>
                          <a:cs typeface="Times New Roman" panose="02020603050405020304" pitchFamily="18" charset="0"/>
                        </a:rPr>
                        <a:t>58,6</a:t>
                      </a:r>
                      <a:endParaRPr lang="ru-RU" sz="2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600" b="1">
                          <a:solidFill>
                            <a:srgbClr val="002060"/>
                          </a:solidFill>
                          <a:effectLst/>
                          <a:latin typeface="Times New Roman" panose="02020603050405020304" pitchFamily="18" charset="0"/>
                          <a:cs typeface="Times New Roman" panose="02020603050405020304" pitchFamily="18" charset="0"/>
                        </a:rPr>
                        <a:t>58,2</a:t>
                      </a:r>
                      <a:endParaRPr lang="ru-RU" sz="2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600" b="1" dirty="0">
                          <a:solidFill>
                            <a:srgbClr val="002060"/>
                          </a:solidFill>
                          <a:effectLst/>
                          <a:latin typeface="Times New Roman" panose="02020603050405020304" pitchFamily="18" charset="0"/>
                          <a:cs typeface="Times New Roman" panose="02020603050405020304" pitchFamily="18" charset="0"/>
                        </a:rPr>
                        <a:t>64,8</a:t>
                      </a:r>
                      <a:endParaRPr lang="ru-RU" sz="2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830380"/>
                  </a:ext>
                </a:extLst>
              </a:tr>
            </a:tbl>
          </a:graphicData>
        </a:graphic>
      </p:graphicFrame>
    </p:spTree>
    <p:extLst>
      <p:ext uri="{BB962C8B-B14F-4D97-AF65-F5344CB8AC3E}">
        <p14:creationId xmlns:p14="http://schemas.microsoft.com/office/powerpoint/2010/main" val="324664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0375" y="462566"/>
            <a:ext cx="12029090" cy="954107"/>
          </a:xfrm>
          <a:prstGeom prst="rect">
            <a:avLst/>
          </a:prstGeom>
        </p:spPr>
        <p:txBody>
          <a:bodyPr wrap="square">
            <a:spAutoFit/>
          </a:bodyPr>
          <a:lstStyle/>
          <a:p>
            <a:pPr marR="5080" lvl="0" indent="360000" algn="ctr"/>
            <a:r>
              <a:rPr lang="ru-RU" sz="2800" b="1" u="sng" kern="0" spc="-15" dirty="0">
                <a:solidFill>
                  <a:srgbClr val="002060"/>
                </a:solidFill>
                <a:latin typeface="Times New Roman" pitchFamily="18" charset="0"/>
                <a:cs typeface="Times New Roman" pitchFamily="18" charset="0"/>
              </a:rPr>
              <a:t>Количество обучающихся, получивших медали</a:t>
            </a:r>
          </a:p>
          <a:p>
            <a:pPr marR="5080" lvl="0" indent="360000" algn="ctr"/>
            <a:r>
              <a:rPr lang="ru-RU" sz="2800" b="1" u="sng" kern="0" spc="-15" dirty="0">
                <a:solidFill>
                  <a:srgbClr val="002060"/>
                </a:solidFill>
                <a:latin typeface="Times New Roman" pitchFamily="18" charset="0"/>
                <a:cs typeface="Times New Roman" pitchFamily="18" charset="0"/>
              </a:rPr>
              <a:t> «За особые успехи в учении» </a:t>
            </a:r>
          </a:p>
        </p:txBody>
      </p:sp>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3" name="Таблица 2">
            <a:extLst>
              <a:ext uri="{FF2B5EF4-FFF2-40B4-BE49-F238E27FC236}">
                <a16:creationId xmlns:a16="http://schemas.microsoft.com/office/drawing/2014/main" id="{718E168B-C39F-4A6D-A9B1-2130DA7F488B}"/>
              </a:ext>
            </a:extLst>
          </p:cNvPr>
          <p:cNvGraphicFramePr>
            <a:graphicFrameLocks noGrp="1"/>
          </p:cNvGraphicFramePr>
          <p:nvPr>
            <p:extLst>
              <p:ext uri="{D42A27DB-BD31-4B8C-83A1-F6EECF244321}">
                <p14:modId xmlns:p14="http://schemas.microsoft.com/office/powerpoint/2010/main" val="2934208787"/>
              </p:ext>
            </p:extLst>
          </p:nvPr>
        </p:nvGraphicFramePr>
        <p:xfrm>
          <a:off x="986854" y="1967183"/>
          <a:ext cx="10708420" cy="2049074"/>
        </p:xfrm>
        <a:graphic>
          <a:graphicData uri="http://schemas.openxmlformats.org/drawingml/2006/table">
            <a:tbl>
              <a:tblPr firstRow="1" firstCol="1" bandRow="1" bandCol="1">
                <a:tableStyleId>{69CF1AB2-1976-4502-BF36-3FF5EA218861}</a:tableStyleId>
              </a:tblPr>
              <a:tblGrid>
                <a:gridCol w="1867421">
                  <a:extLst>
                    <a:ext uri="{9D8B030D-6E8A-4147-A177-3AD203B41FA5}">
                      <a16:colId xmlns:a16="http://schemas.microsoft.com/office/drawing/2014/main" val="3656819132"/>
                    </a:ext>
                  </a:extLst>
                </a:gridCol>
                <a:gridCol w="1867421">
                  <a:extLst>
                    <a:ext uri="{9D8B030D-6E8A-4147-A177-3AD203B41FA5}">
                      <a16:colId xmlns:a16="http://schemas.microsoft.com/office/drawing/2014/main" val="3170980127"/>
                    </a:ext>
                  </a:extLst>
                </a:gridCol>
                <a:gridCol w="2330766">
                  <a:extLst>
                    <a:ext uri="{9D8B030D-6E8A-4147-A177-3AD203B41FA5}">
                      <a16:colId xmlns:a16="http://schemas.microsoft.com/office/drawing/2014/main" val="1922077417"/>
                    </a:ext>
                  </a:extLst>
                </a:gridCol>
                <a:gridCol w="2321406">
                  <a:extLst>
                    <a:ext uri="{9D8B030D-6E8A-4147-A177-3AD203B41FA5}">
                      <a16:colId xmlns:a16="http://schemas.microsoft.com/office/drawing/2014/main" val="4251207400"/>
                    </a:ext>
                  </a:extLst>
                </a:gridCol>
                <a:gridCol w="2321406">
                  <a:extLst>
                    <a:ext uri="{9D8B030D-6E8A-4147-A177-3AD203B41FA5}">
                      <a16:colId xmlns:a16="http://schemas.microsoft.com/office/drawing/2014/main" val="2152778121"/>
                    </a:ext>
                  </a:extLst>
                </a:gridCol>
              </a:tblGrid>
              <a:tr h="972368">
                <a:tc>
                  <a:txBody>
                    <a:bodyPr/>
                    <a:lstStyle/>
                    <a:p>
                      <a:pPr algn="ctr">
                        <a:lnSpc>
                          <a:spcPct val="115000"/>
                        </a:lnSpc>
                        <a:spcAft>
                          <a:spcPts val="1000"/>
                        </a:spcAft>
                      </a:pPr>
                      <a:r>
                        <a:rPr lang="ru-RU" sz="3200">
                          <a:effectLst/>
                          <a:latin typeface="Times New Roman" panose="02020603050405020304" pitchFamily="18" charset="0"/>
                          <a:cs typeface="Times New Roman" panose="02020603050405020304" pitchFamily="18" charset="0"/>
                        </a:rPr>
                        <a:t>202</a:t>
                      </a:r>
                      <a:r>
                        <a:rPr lang="en-US" sz="3200">
                          <a:effectLst/>
                          <a:latin typeface="Times New Roman" panose="02020603050405020304" pitchFamily="18" charset="0"/>
                          <a:cs typeface="Times New Roman" panose="02020603050405020304" pitchFamily="18" charset="0"/>
                        </a:rPr>
                        <a:t>1</a:t>
                      </a:r>
                      <a:r>
                        <a:rPr lang="ru-RU" sz="3200">
                          <a:effectLst/>
                          <a:latin typeface="Times New Roman" panose="02020603050405020304" pitchFamily="18" charset="0"/>
                          <a:cs typeface="Times New Roman" panose="02020603050405020304" pitchFamily="18" charset="0"/>
                        </a:rPr>
                        <a:t> год</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3200">
                          <a:effectLst/>
                          <a:latin typeface="Times New Roman" panose="02020603050405020304" pitchFamily="18" charset="0"/>
                          <a:cs typeface="Times New Roman" panose="02020603050405020304" pitchFamily="18" charset="0"/>
                        </a:rPr>
                        <a:t>202</a:t>
                      </a:r>
                      <a:r>
                        <a:rPr lang="en-US" sz="3200">
                          <a:effectLst/>
                          <a:latin typeface="Times New Roman" panose="02020603050405020304" pitchFamily="18" charset="0"/>
                          <a:cs typeface="Times New Roman" panose="02020603050405020304" pitchFamily="18" charset="0"/>
                        </a:rPr>
                        <a:t>2</a:t>
                      </a:r>
                      <a:r>
                        <a:rPr lang="ru-RU" sz="3200">
                          <a:effectLst/>
                          <a:latin typeface="Times New Roman" panose="02020603050405020304" pitchFamily="18" charset="0"/>
                          <a:cs typeface="Times New Roman" panose="02020603050405020304" pitchFamily="18" charset="0"/>
                        </a:rPr>
                        <a:t> год</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3200">
                          <a:effectLst/>
                          <a:latin typeface="Times New Roman" panose="02020603050405020304" pitchFamily="18" charset="0"/>
                          <a:cs typeface="Times New Roman" panose="02020603050405020304" pitchFamily="18" charset="0"/>
                        </a:rPr>
                        <a:t>2023 год</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3200" dirty="0">
                          <a:effectLst/>
                          <a:latin typeface="Times New Roman" panose="02020603050405020304" pitchFamily="18" charset="0"/>
                          <a:cs typeface="Times New Roman" panose="02020603050405020304" pitchFamily="18" charset="0"/>
                        </a:rPr>
                        <a:t>2024 год</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3200" dirty="0">
                          <a:effectLst/>
                          <a:latin typeface="Times New Roman" panose="02020603050405020304" pitchFamily="18" charset="0"/>
                          <a:cs typeface="Times New Roman" panose="02020603050405020304" pitchFamily="18" charset="0"/>
                        </a:rPr>
                        <a:t>2025 год</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3011548"/>
                  </a:ext>
                </a:extLst>
              </a:tr>
              <a:tr h="765345">
                <a:tc>
                  <a:txBody>
                    <a:bodyPr/>
                    <a:lstStyle/>
                    <a:p>
                      <a:pPr marL="0" algn="ctr" defTabSz="914400" rtl="0" eaLnBrk="1" latinLnBrk="0" hangingPunct="1">
                        <a:lnSpc>
                          <a:spcPct val="115000"/>
                        </a:lnSpc>
                        <a:spcAft>
                          <a:spcPts val="1000"/>
                        </a:spcAft>
                      </a:pPr>
                      <a:r>
                        <a:rPr lang="ru-RU" sz="3200" kern="1200" dirty="0">
                          <a:effectLst/>
                          <a:latin typeface="Times New Roman" panose="02020603050405020304" pitchFamily="18" charset="0"/>
                          <a:cs typeface="Times New Roman" panose="02020603050405020304" pitchFamily="18" charset="0"/>
                        </a:rPr>
                        <a:t>6</a:t>
                      </a:r>
                      <a:endParaRPr lang="ru-RU"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gn="ctr">
                        <a:lnSpc>
                          <a:spcPct val="115000"/>
                        </a:lnSpc>
                        <a:spcAft>
                          <a:spcPts val="1000"/>
                        </a:spcAft>
                      </a:pPr>
                      <a:r>
                        <a:rPr lang="ru-RU" sz="3200" b="1" dirty="0">
                          <a:effectLst/>
                          <a:latin typeface="Times New Roman" panose="02020603050405020304" pitchFamily="18" charset="0"/>
                          <a:cs typeface="Times New Roman" panose="02020603050405020304" pitchFamily="18" charset="0"/>
                        </a:rPr>
                        <a:t>5</a:t>
                      </a:r>
                      <a:endParaRPr lang="ru-RU"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3200" b="1" dirty="0">
                          <a:effectLst/>
                          <a:latin typeface="Times New Roman" panose="02020603050405020304" pitchFamily="18" charset="0"/>
                          <a:cs typeface="Times New Roman" panose="02020603050405020304" pitchFamily="18" charset="0"/>
                        </a:rPr>
                        <a:t>2</a:t>
                      </a:r>
                      <a:endParaRPr lang="ru-RU"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3200" b="1" dirty="0">
                          <a:effectLst/>
                          <a:latin typeface="Times New Roman" panose="02020603050405020304" pitchFamily="18" charset="0"/>
                          <a:cs typeface="Times New Roman" panose="02020603050405020304" pitchFamily="18" charset="0"/>
                        </a:rPr>
                        <a:t>6</a:t>
                      </a:r>
                      <a:r>
                        <a:rPr lang="ru-RU" sz="3200" dirty="0">
                          <a:effectLst/>
                          <a:latin typeface="Times New Roman" panose="02020603050405020304" pitchFamily="18" charset="0"/>
                          <a:cs typeface="Times New Roman" panose="02020603050405020304" pitchFamily="18" charset="0"/>
                        </a:rPr>
                        <a:t> (золото)</a:t>
                      </a:r>
                      <a:br>
                        <a:rPr lang="ru-RU" sz="3200" dirty="0">
                          <a:effectLst/>
                          <a:latin typeface="Times New Roman" panose="02020603050405020304" pitchFamily="18" charset="0"/>
                          <a:cs typeface="Times New Roman" panose="02020603050405020304" pitchFamily="18" charset="0"/>
                        </a:rPr>
                      </a:br>
                      <a:r>
                        <a:rPr lang="ru-RU" sz="3200" b="1" dirty="0">
                          <a:effectLst/>
                          <a:latin typeface="Times New Roman" panose="02020603050405020304" pitchFamily="18" charset="0"/>
                          <a:cs typeface="Times New Roman" panose="02020603050405020304" pitchFamily="18" charset="0"/>
                        </a:rPr>
                        <a:t>4</a:t>
                      </a:r>
                      <a:r>
                        <a:rPr lang="ru-RU" sz="3200" dirty="0">
                          <a:effectLst/>
                          <a:latin typeface="Times New Roman" panose="02020603050405020304" pitchFamily="18" charset="0"/>
                          <a:cs typeface="Times New Roman" panose="02020603050405020304" pitchFamily="18" charset="0"/>
                        </a:rPr>
                        <a:t> (ХМАО)</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3200" b="1" dirty="0">
                          <a:effectLst/>
                          <a:latin typeface="Times New Roman" panose="02020603050405020304" pitchFamily="18" charset="0"/>
                          <a:cs typeface="Times New Roman" panose="02020603050405020304" pitchFamily="18" charset="0"/>
                        </a:rPr>
                        <a:t>3</a:t>
                      </a:r>
                      <a:r>
                        <a:rPr lang="ru-RU" sz="3200" dirty="0">
                          <a:effectLst/>
                          <a:latin typeface="Times New Roman" panose="02020603050405020304" pitchFamily="18" charset="0"/>
                          <a:cs typeface="Times New Roman" panose="02020603050405020304" pitchFamily="18" charset="0"/>
                        </a:rPr>
                        <a:t> (золото)</a:t>
                      </a:r>
                      <a:br>
                        <a:rPr lang="ru-RU" sz="3200" dirty="0">
                          <a:effectLst/>
                          <a:latin typeface="Times New Roman" panose="02020603050405020304" pitchFamily="18" charset="0"/>
                          <a:cs typeface="Times New Roman" panose="02020603050405020304" pitchFamily="18" charset="0"/>
                        </a:rPr>
                      </a:br>
                      <a:r>
                        <a:rPr lang="ru-RU" sz="3200" b="1" dirty="0">
                          <a:effectLst/>
                          <a:latin typeface="Times New Roman" panose="02020603050405020304" pitchFamily="18" charset="0"/>
                          <a:cs typeface="Times New Roman" panose="02020603050405020304" pitchFamily="18" charset="0"/>
                        </a:rPr>
                        <a:t>1</a:t>
                      </a:r>
                      <a:r>
                        <a:rPr lang="ru-RU" sz="3200" dirty="0">
                          <a:effectLst/>
                          <a:latin typeface="Times New Roman" panose="02020603050405020304" pitchFamily="18" charset="0"/>
                          <a:cs typeface="Times New Roman" panose="02020603050405020304" pitchFamily="18" charset="0"/>
                        </a:rPr>
                        <a:t> (серебро)</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218323"/>
                  </a:ext>
                </a:extLst>
              </a:tr>
            </a:tbl>
          </a:graphicData>
        </a:graphic>
      </p:graphicFrame>
    </p:spTree>
    <p:extLst>
      <p:ext uri="{BB962C8B-B14F-4D97-AF65-F5344CB8AC3E}">
        <p14:creationId xmlns:p14="http://schemas.microsoft.com/office/powerpoint/2010/main" val="234262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5575" y="207635"/>
            <a:ext cx="12036425" cy="954107"/>
          </a:xfrm>
          <a:prstGeom prst="rect">
            <a:avLst/>
          </a:prstGeom>
        </p:spPr>
        <p:txBody>
          <a:bodyPr wrap="square">
            <a:spAutoFit/>
          </a:bodyPr>
          <a:lstStyle/>
          <a:p>
            <a:pPr marR="5080" lvl="0" indent="360000" algn="ctr"/>
            <a:r>
              <a:rPr lang="ru-RU" sz="2800" b="1" u="sng" kern="0" spc="-15" dirty="0">
                <a:solidFill>
                  <a:srgbClr val="002060"/>
                </a:solidFill>
                <a:latin typeface="Times New Roman" pitchFamily="18" charset="0"/>
                <a:cs typeface="Times New Roman" pitchFamily="18" charset="0"/>
              </a:rPr>
              <a:t>Информация о продолжении обучения выпускников </a:t>
            </a:r>
            <a:r>
              <a:rPr lang="ru-RU" sz="2800" b="1" u="sng" kern="0" spc="-15">
                <a:solidFill>
                  <a:srgbClr val="002060"/>
                </a:solidFill>
                <a:latin typeface="Times New Roman" pitchFamily="18" charset="0"/>
                <a:cs typeface="Times New Roman" pitchFamily="18" charset="0"/>
              </a:rPr>
              <a:t>11-х классов </a:t>
            </a:r>
            <a:r>
              <a:rPr lang="ru-RU" sz="2800" b="1" u="sng" kern="0" spc="-15" dirty="0">
                <a:solidFill>
                  <a:srgbClr val="002060"/>
                </a:solidFill>
                <a:latin typeface="Times New Roman" pitchFamily="18" charset="0"/>
                <a:cs typeface="Times New Roman" pitchFamily="18" charset="0"/>
              </a:rPr>
              <a:t>2024/2025 </a:t>
            </a:r>
            <a:r>
              <a:rPr lang="ru-RU" sz="2800" b="1" u="sng" kern="0" spc="-15" dirty="0" err="1">
                <a:solidFill>
                  <a:srgbClr val="002060"/>
                </a:solidFill>
                <a:latin typeface="Times New Roman" pitchFamily="18" charset="0"/>
                <a:cs typeface="Times New Roman" pitchFamily="18" charset="0"/>
              </a:rPr>
              <a:t>уч.года</a:t>
            </a:r>
            <a:endParaRPr lang="ru-RU" sz="2800" b="1" u="sng" kern="0" spc="-15" dirty="0">
              <a:solidFill>
                <a:srgbClr val="002060"/>
              </a:solidFill>
              <a:latin typeface="Times New Roman" pitchFamily="18" charset="0"/>
              <a:cs typeface="Times New Roman" pitchFamily="18" charset="0"/>
            </a:endParaRPr>
          </a:p>
        </p:txBody>
      </p:sp>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7" name="Таблица 6">
            <a:extLst>
              <a:ext uri="{FF2B5EF4-FFF2-40B4-BE49-F238E27FC236}">
                <a16:creationId xmlns:a16="http://schemas.microsoft.com/office/drawing/2014/main" id="{EA2A811A-D8CA-43FB-AFDD-482E1D8C794C}"/>
              </a:ext>
            </a:extLst>
          </p:cNvPr>
          <p:cNvGraphicFramePr>
            <a:graphicFrameLocks noGrp="1"/>
          </p:cNvGraphicFramePr>
          <p:nvPr>
            <p:extLst>
              <p:ext uri="{D42A27DB-BD31-4B8C-83A1-F6EECF244321}">
                <p14:modId xmlns:p14="http://schemas.microsoft.com/office/powerpoint/2010/main" val="843479689"/>
              </p:ext>
            </p:extLst>
          </p:nvPr>
        </p:nvGraphicFramePr>
        <p:xfrm>
          <a:off x="386674" y="1451596"/>
          <a:ext cx="11574226" cy="4806730"/>
        </p:xfrm>
        <a:graphic>
          <a:graphicData uri="http://schemas.openxmlformats.org/drawingml/2006/table">
            <a:tbl>
              <a:tblPr firstRow="1" bandRow="1">
                <a:tableStyleId>{D7AC3CCA-C797-4891-BE02-D94E43425B78}</a:tableStyleId>
              </a:tblPr>
              <a:tblGrid>
                <a:gridCol w="7231028">
                  <a:extLst>
                    <a:ext uri="{9D8B030D-6E8A-4147-A177-3AD203B41FA5}">
                      <a16:colId xmlns:a16="http://schemas.microsoft.com/office/drawing/2014/main" val="3764144598"/>
                    </a:ext>
                  </a:extLst>
                </a:gridCol>
                <a:gridCol w="4343198">
                  <a:extLst>
                    <a:ext uri="{9D8B030D-6E8A-4147-A177-3AD203B41FA5}">
                      <a16:colId xmlns:a16="http://schemas.microsoft.com/office/drawing/2014/main" val="1040626467"/>
                    </a:ext>
                  </a:extLst>
                </a:gridCol>
              </a:tblGrid>
              <a:tr h="665433">
                <a:tc>
                  <a:txBody>
                    <a:bodyPr/>
                    <a:lstStyle/>
                    <a:p>
                      <a:pPr algn="ctr"/>
                      <a:r>
                        <a:rPr lang="ru-RU" sz="2800" dirty="0"/>
                        <a:t>Категория</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ru-RU" sz="2800" dirty="0"/>
                        <a:t>Количество</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4029849"/>
                  </a:ext>
                </a:extLst>
              </a:tr>
              <a:tr h="1075835">
                <a:tc>
                  <a:txBody>
                    <a:bodyPr/>
                    <a:lstStyle/>
                    <a:p>
                      <a:pPr algn="ctr"/>
                      <a:r>
                        <a:rPr lang="ru-RU" sz="2800" dirty="0"/>
                        <a:t>Учреждения среднего профессионального образования</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ru-RU" sz="4000" dirty="0"/>
                        <a:t>5</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1565548"/>
                  </a:ext>
                </a:extLst>
              </a:tr>
              <a:tr h="1075835">
                <a:tc>
                  <a:txBody>
                    <a:bodyPr/>
                    <a:lstStyle/>
                    <a:p>
                      <a:pPr algn="ctr"/>
                      <a:r>
                        <a:rPr lang="ru-RU" sz="2800" kern="1200" dirty="0"/>
                        <a:t>Учреждения высшего профессионального образования на территории ХМАО-Югры</a:t>
                      </a:r>
                      <a:endParaRPr lang="ru-RU" sz="28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4000" dirty="0"/>
                        <a:t>14</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0361639"/>
                  </a:ext>
                </a:extLst>
              </a:tr>
              <a:tr h="1075835">
                <a:tc>
                  <a:txBody>
                    <a:bodyPr/>
                    <a:lstStyle/>
                    <a:p>
                      <a:pPr algn="ctr"/>
                      <a:r>
                        <a:rPr lang="ru-RU" sz="2800" kern="1200" dirty="0"/>
                        <a:t>Учреждения высшего профессионального образования (другой муниципалитет)</a:t>
                      </a:r>
                      <a:endParaRPr lang="ru-RU" sz="28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4000" dirty="0"/>
                        <a:t>44</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1590699"/>
                  </a:ext>
                </a:extLst>
              </a:tr>
              <a:tr h="913792">
                <a:tc>
                  <a:txBody>
                    <a:bodyPr/>
                    <a:lstStyle/>
                    <a:p>
                      <a:pPr algn="ctr"/>
                      <a:r>
                        <a:rPr lang="ru-RU" sz="2800" kern="1200" dirty="0"/>
                        <a:t>Трудоустроены</a:t>
                      </a:r>
                      <a:endParaRPr lang="ru-RU" sz="28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4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435975312"/>
                  </a:ext>
                </a:extLst>
              </a:tr>
            </a:tbl>
          </a:graphicData>
        </a:graphic>
      </p:graphicFrame>
    </p:spTree>
    <p:extLst>
      <p:ext uri="{BB962C8B-B14F-4D97-AF65-F5344CB8AC3E}">
        <p14:creationId xmlns:p14="http://schemas.microsoft.com/office/powerpoint/2010/main" val="41098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010" y="1037435"/>
            <a:ext cx="9771527" cy="9411407"/>
          </a:xfrm>
          <a:prstGeom prst="rect">
            <a:avLst/>
          </a:prstGeom>
        </p:spPr>
      </p:pic>
      <p:sp>
        <p:nvSpPr>
          <p:cNvPr id="6" name="Прямоугольник 5"/>
          <p:cNvSpPr/>
          <p:nvPr/>
        </p:nvSpPr>
        <p:spPr>
          <a:xfrm>
            <a:off x="917275" y="115701"/>
            <a:ext cx="10906425" cy="1200329"/>
          </a:xfrm>
          <a:prstGeom prst="rect">
            <a:avLst/>
          </a:prstGeom>
        </p:spPr>
        <p:txBody>
          <a:bodyPr wrap="square">
            <a:spAutoFit/>
          </a:bodyPr>
          <a:lstStyle/>
          <a:p>
            <a:pPr algn="ctr" defTabSz="1828800" fontAlgn="base">
              <a:spcBef>
                <a:spcPct val="0"/>
              </a:spcBef>
              <a:spcAft>
                <a:spcPct val="0"/>
              </a:spcAft>
              <a:buClrTx/>
              <a:defRPr/>
            </a:pPr>
            <a:r>
              <a:rPr lang="ru-RU" altLang="ru-RU" sz="3600" b="1" u="sng" dirty="0">
                <a:solidFill>
                  <a:srgbClr val="002060"/>
                </a:solidFill>
                <a:latin typeface="Times New Roman" pitchFamily="18" charset="0"/>
                <a:cs typeface="Times New Roman" pitchFamily="18" charset="0"/>
              </a:rPr>
              <a:t>Перечень вступительных испытаний на 2025-2026 учебный год</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15701"/>
            <a:ext cx="862012" cy="6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917275" y="718487"/>
            <a:ext cx="10875336" cy="65150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ru-RU" sz="1800" dirty="0">
                <a:solidFill>
                  <a:srgbClr val="FF0000"/>
                </a:solidFill>
                <a:latin typeface="Arial" pitchFamily="34" charset="0"/>
                <a:cs typeface="Arial" pitchFamily="34" charset="0"/>
              </a:rPr>
              <a:t>      </a:t>
            </a:r>
            <a:endParaRPr lang="ru-RU" sz="2800" b="1"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3A3958BF-A202-4D32-BA20-3DB9F31E1C9F}"/>
              </a:ext>
            </a:extLst>
          </p:cNvPr>
          <p:cNvSpPr txBox="1"/>
          <p:nvPr/>
        </p:nvSpPr>
        <p:spPr>
          <a:xfrm>
            <a:off x="1065463" y="1659285"/>
            <a:ext cx="10906425" cy="3539430"/>
          </a:xfrm>
          <a:prstGeom prst="rect">
            <a:avLst/>
          </a:prstGeom>
          <a:noFill/>
        </p:spPr>
        <p:txBody>
          <a:bodyPr wrap="square" rtlCol="0">
            <a:spAutoFit/>
          </a:bodyPr>
          <a:lstStyle/>
          <a:p>
            <a:r>
              <a:rPr lang="ru-RU" sz="3200" b="1" dirty="0">
                <a:solidFill>
                  <a:schemeClr val="tx2">
                    <a:lumMod val="50000"/>
                  </a:schemeClr>
                </a:solidFill>
                <a:latin typeface="Times New Roman" panose="02020603050405020304" pitchFamily="18" charset="0"/>
                <a:cs typeface="Times New Roman" panose="02020603050405020304" pitchFamily="18" charset="0"/>
              </a:rPr>
              <a:t>В перечне сохраняется:</a:t>
            </a:r>
            <a:br>
              <a:rPr lang="ru-RU" sz="3200" dirty="0">
                <a:solidFill>
                  <a:schemeClr val="tx2">
                    <a:lumMod val="50000"/>
                  </a:schemeClr>
                </a:solidFill>
                <a:latin typeface="Times New Roman" panose="02020603050405020304" pitchFamily="18" charset="0"/>
                <a:cs typeface="Times New Roman" panose="02020603050405020304" pitchFamily="18" charset="0"/>
              </a:rPr>
            </a:br>
            <a:r>
              <a:rPr lang="ru-RU" sz="3200" dirty="0">
                <a:solidFill>
                  <a:schemeClr val="tx2">
                    <a:lumMod val="50000"/>
                  </a:schemeClr>
                </a:solidFill>
                <a:latin typeface="Times New Roman" panose="02020603050405020304" pitchFamily="18" charset="0"/>
                <a:cs typeface="Times New Roman" panose="02020603050405020304" pitchFamily="18" charset="0"/>
              </a:rPr>
              <a:t>→ Требование к абитуриенту предоставить результаты по трём ЕГЭ (в ряде случаев — по четырём).</a:t>
            </a:r>
            <a:br>
              <a:rPr lang="ru-RU" sz="3200" dirty="0">
                <a:solidFill>
                  <a:schemeClr val="tx2">
                    <a:lumMod val="50000"/>
                  </a:schemeClr>
                </a:solidFill>
                <a:latin typeface="Times New Roman" panose="02020603050405020304" pitchFamily="18" charset="0"/>
                <a:cs typeface="Times New Roman" panose="02020603050405020304" pitchFamily="18" charset="0"/>
              </a:rPr>
            </a:br>
            <a:r>
              <a:rPr lang="ru-RU" sz="3200" dirty="0">
                <a:solidFill>
                  <a:schemeClr val="tx2">
                    <a:lumMod val="50000"/>
                  </a:schemeClr>
                </a:solidFill>
                <a:latin typeface="Times New Roman" panose="02020603050405020304" pitchFamily="18" charset="0"/>
                <a:cs typeface="Times New Roman" panose="02020603050405020304" pitchFamily="18" charset="0"/>
              </a:rPr>
              <a:t>→ Право университета формировать окончательный перечень ЕГЭ по специальности.</a:t>
            </a:r>
            <a:br>
              <a:rPr lang="ru-RU" sz="3200" dirty="0">
                <a:solidFill>
                  <a:schemeClr val="tx2">
                    <a:lumMod val="50000"/>
                  </a:schemeClr>
                </a:solidFill>
                <a:latin typeface="Times New Roman" panose="02020603050405020304" pitchFamily="18" charset="0"/>
                <a:cs typeface="Times New Roman" panose="02020603050405020304" pitchFamily="18" charset="0"/>
              </a:rPr>
            </a:br>
            <a:r>
              <a:rPr lang="ru-RU" sz="3200" dirty="0">
                <a:solidFill>
                  <a:schemeClr val="tx2">
                    <a:lumMod val="50000"/>
                  </a:schemeClr>
                </a:solidFill>
                <a:latin typeface="Times New Roman" panose="02020603050405020304" pitchFamily="18" charset="0"/>
                <a:cs typeface="Times New Roman" panose="02020603050405020304" pitchFamily="18" charset="0"/>
              </a:rPr>
              <a:t>→ Обязательный для всех специальностей ЕГЭ по русскому языку.</a:t>
            </a:r>
          </a:p>
        </p:txBody>
      </p:sp>
    </p:spTree>
    <p:extLst>
      <p:ext uri="{BB962C8B-B14F-4D97-AF65-F5344CB8AC3E}">
        <p14:creationId xmlns:p14="http://schemas.microsoft.com/office/powerpoint/2010/main" val="3636437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b="30382"/>
          <a:stretch/>
        </p:blipFill>
        <p:spPr>
          <a:xfrm>
            <a:off x="780715" y="3463447"/>
            <a:ext cx="11411285" cy="3394553"/>
          </a:xfrm>
          <a:prstGeom prst="rect">
            <a:avLst/>
          </a:prstGeom>
        </p:spPr>
      </p:pic>
      <p:sp>
        <p:nvSpPr>
          <p:cNvPr id="6" name="Прямоугольник 5"/>
          <p:cNvSpPr/>
          <p:nvPr/>
        </p:nvSpPr>
        <p:spPr>
          <a:xfrm>
            <a:off x="4122201" y="1724923"/>
            <a:ext cx="7577109" cy="2585323"/>
          </a:xfrm>
          <a:prstGeom prst="rect">
            <a:avLst/>
          </a:prstGeom>
        </p:spPr>
        <p:txBody>
          <a:bodyPr wrap="square">
            <a:spAutoFit/>
          </a:bodyPr>
          <a:lstStyle/>
          <a:p>
            <a:pPr marR="5080" lvl="0" indent="360000" algn="ctr"/>
            <a:r>
              <a:rPr lang="ru-RU" sz="5400" b="1" kern="0" spc="-15" dirty="0">
                <a:solidFill>
                  <a:srgbClr val="002060"/>
                </a:solidFill>
                <a:latin typeface="Times New Roman" pitchFamily="18" charset="0"/>
                <a:cs typeface="Times New Roman" pitchFamily="18" charset="0"/>
              </a:rPr>
              <a:t>Подготовка к ГИА-11 </a:t>
            </a:r>
          </a:p>
          <a:p>
            <a:pPr marR="5080" lvl="0" indent="360000" algn="ctr"/>
            <a:r>
              <a:rPr lang="ru-RU" sz="5400" b="1" kern="0" spc="-15" dirty="0">
                <a:solidFill>
                  <a:srgbClr val="002060"/>
                </a:solidFill>
                <a:latin typeface="Times New Roman" pitchFamily="18" charset="0"/>
                <a:cs typeface="Times New Roman" pitchFamily="18" charset="0"/>
              </a:rPr>
              <a:t>в 2025-2026 учебном году</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4"/>
          <a:srcRect l="6847" t="13200" r="46902" b="15938"/>
          <a:stretch/>
        </p:blipFill>
        <p:spPr>
          <a:xfrm>
            <a:off x="1304524" y="1177446"/>
            <a:ext cx="2500007" cy="2154478"/>
          </a:xfrm>
          <a:prstGeom prst="rect">
            <a:avLst/>
          </a:prstGeom>
        </p:spPr>
      </p:pic>
    </p:spTree>
    <p:extLst>
      <p:ext uri="{BB962C8B-B14F-4D97-AF65-F5344CB8AC3E}">
        <p14:creationId xmlns:p14="http://schemas.microsoft.com/office/powerpoint/2010/main" val="343824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287" y="2068329"/>
            <a:ext cx="8058396" cy="7761412"/>
          </a:xfrm>
          <a:prstGeom prst="rect">
            <a:avLst/>
          </a:prstGeom>
        </p:spPr>
      </p:pic>
      <p:sp>
        <p:nvSpPr>
          <p:cNvPr id="6" name="Прямоугольник 5"/>
          <p:cNvSpPr/>
          <p:nvPr/>
        </p:nvSpPr>
        <p:spPr>
          <a:xfrm>
            <a:off x="917275" y="115701"/>
            <a:ext cx="10906425" cy="1200329"/>
          </a:xfrm>
          <a:prstGeom prst="rect">
            <a:avLst/>
          </a:prstGeom>
        </p:spPr>
        <p:txBody>
          <a:bodyPr wrap="square">
            <a:spAutoFit/>
          </a:bodyPr>
          <a:lstStyle/>
          <a:p>
            <a:pPr algn="ctr" defTabSz="1828800" fontAlgn="base">
              <a:spcBef>
                <a:spcPct val="0"/>
              </a:spcBef>
              <a:spcAft>
                <a:spcPct val="0"/>
              </a:spcAft>
              <a:buClrTx/>
              <a:defRPr/>
            </a:pPr>
            <a:r>
              <a:rPr lang="ru-RU" altLang="ru-RU" sz="3600" b="1" u="sng" dirty="0">
                <a:solidFill>
                  <a:srgbClr val="002060"/>
                </a:solidFill>
                <a:latin typeface="Times New Roman" pitchFamily="18" charset="0"/>
                <a:cs typeface="Times New Roman" pitchFamily="18" charset="0"/>
              </a:rPr>
              <a:t>Перечень вступительных испытаний на 2025-2026 учебный год</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15701"/>
            <a:ext cx="862012" cy="6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917275" y="718487"/>
            <a:ext cx="10875336" cy="65150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ru-RU" sz="1800" dirty="0">
                <a:solidFill>
                  <a:srgbClr val="FF0000"/>
                </a:solidFill>
                <a:latin typeface="Arial" pitchFamily="34" charset="0"/>
                <a:cs typeface="Arial" pitchFamily="34" charset="0"/>
              </a:rPr>
              <a:t>      </a:t>
            </a:r>
            <a:endParaRPr lang="ru-RU" sz="2800" b="1"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3A3958BF-A202-4D32-BA20-3DB9F31E1C9F}"/>
              </a:ext>
            </a:extLst>
          </p:cNvPr>
          <p:cNvSpPr txBox="1"/>
          <p:nvPr/>
        </p:nvSpPr>
        <p:spPr>
          <a:xfrm>
            <a:off x="986854" y="1500640"/>
            <a:ext cx="10906425" cy="3539430"/>
          </a:xfrm>
          <a:prstGeom prst="rect">
            <a:avLst/>
          </a:prstGeom>
          <a:noFill/>
        </p:spPr>
        <p:txBody>
          <a:bodyPr wrap="square" rtlCol="0">
            <a:spAutoFit/>
          </a:bodyPr>
          <a:lstStyle/>
          <a:p>
            <a:r>
              <a:rPr lang="ru-RU" sz="2800" b="1" dirty="0">
                <a:solidFill>
                  <a:schemeClr val="tx2">
                    <a:lumMod val="50000"/>
                  </a:schemeClr>
                </a:solidFill>
                <a:latin typeface="Times New Roman" panose="02020603050405020304" pitchFamily="18" charset="0"/>
                <a:cs typeface="Times New Roman" panose="02020603050405020304" pitchFamily="18" charset="0"/>
              </a:rPr>
              <a:t>Перечень вступительных испытаний теперь будет формироваться следующим образом</a:t>
            </a:r>
          </a:p>
          <a:p>
            <a:endParaRPr lang="ru-RU" sz="2800" dirty="0">
              <a:solidFill>
                <a:schemeClr val="tx2">
                  <a:lumMod val="50000"/>
                </a:schemeClr>
              </a:solidFill>
              <a:latin typeface="Times New Roman" panose="02020603050405020304" pitchFamily="18" charset="0"/>
              <a:cs typeface="Times New Roman" panose="02020603050405020304" pitchFamily="18" charset="0"/>
            </a:endParaRPr>
          </a:p>
          <a:p>
            <a:r>
              <a:rPr lang="ru-RU" sz="2800" dirty="0">
                <a:solidFill>
                  <a:schemeClr val="tx2">
                    <a:lumMod val="50000"/>
                  </a:schemeClr>
                </a:solidFill>
                <a:latin typeface="Times New Roman" panose="02020603050405020304" pitchFamily="18" charset="0"/>
                <a:cs typeface="Times New Roman" panose="02020603050405020304" pitchFamily="18" charset="0"/>
              </a:rPr>
              <a:t>→ Русский язык.</a:t>
            </a:r>
          </a:p>
          <a:p>
            <a:r>
              <a:rPr lang="ru-RU" sz="2800" dirty="0">
                <a:solidFill>
                  <a:schemeClr val="tx2">
                    <a:lumMod val="50000"/>
                  </a:schemeClr>
                </a:solidFill>
                <a:latin typeface="Times New Roman" panose="02020603050405020304" pitchFamily="18" charset="0"/>
                <a:cs typeface="Times New Roman" panose="02020603050405020304" pitchFamily="18" charset="0"/>
              </a:rPr>
              <a:t>→ Профильный предмет из списка обязательных (вуз выбирает 1 предмет из рекомендованных перечнем предметов по специальности).</a:t>
            </a:r>
          </a:p>
          <a:p>
            <a:r>
              <a:rPr lang="ru-RU" sz="2800" dirty="0">
                <a:solidFill>
                  <a:schemeClr val="tx2">
                    <a:lumMod val="50000"/>
                  </a:schemeClr>
                </a:solidFill>
                <a:latin typeface="Times New Roman" panose="02020603050405020304" pitchFamily="18" charset="0"/>
                <a:cs typeface="Times New Roman" panose="02020603050405020304" pitchFamily="18" charset="0"/>
              </a:rPr>
              <a:t>→ 1–2 профильных предмета из оставшихся в списке (вуз может сделать этот выбор сам или предоставить его абитуриенту).</a:t>
            </a:r>
          </a:p>
        </p:txBody>
      </p:sp>
    </p:spTree>
    <p:extLst>
      <p:ext uri="{BB962C8B-B14F-4D97-AF65-F5344CB8AC3E}">
        <p14:creationId xmlns:p14="http://schemas.microsoft.com/office/powerpoint/2010/main" val="145901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287" y="2068329"/>
            <a:ext cx="8058396" cy="7761412"/>
          </a:xfrm>
          <a:prstGeom prst="rect">
            <a:avLst/>
          </a:prstGeom>
        </p:spPr>
      </p:pic>
      <p:sp>
        <p:nvSpPr>
          <p:cNvPr id="6" name="Прямоугольник 5"/>
          <p:cNvSpPr/>
          <p:nvPr/>
        </p:nvSpPr>
        <p:spPr>
          <a:xfrm>
            <a:off x="917275" y="115701"/>
            <a:ext cx="10906425" cy="1200329"/>
          </a:xfrm>
          <a:prstGeom prst="rect">
            <a:avLst/>
          </a:prstGeom>
        </p:spPr>
        <p:txBody>
          <a:bodyPr wrap="square">
            <a:spAutoFit/>
          </a:bodyPr>
          <a:lstStyle/>
          <a:p>
            <a:pPr algn="ctr" defTabSz="1828800" fontAlgn="base">
              <a:spcBef>
                <a:spcPct val="0"/>
              </a:spcBef>
              <a:spcAft>
                <a:spcPct val="0"/>
              </a:spcAft>
              <a:buClrTx/>
              <a:defRPr/>
            </a:pPr>
            <a:r>
              <a:rPr lang="ru-RU" altLang="ru-RU" sz="3600" b="1" u="sng" dirty="0">
                <a:solidFill>
                  <a:srgbClr val="002060"/>
                </a:solidFill>
                <a:latin typeface="Times New Roman" pitchFamily="18" charset="0"/>
                <a:cs typeface="Times New Roman" pitchFamily="18" charset="0"/>
              </a:rPr>
              <a:t>Перечень вступительных испытаний на 2025-2026 учебный год</a:t>
            </a:r>
          </a:p>
        </p:txBody>
      </p:sp>
      <p:pic>
        <p:nvPicPr>
          <p:cNvPr id="9"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42" y="115701"/>
            <a:ext cx="862012" cy="6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txBox="1">
            <a:spLocks/>
          </p:cNvSpPr>
          <p:nvPr/>
        </p:nvSpPr>
        <p:spPr>
          <a:xfrm>
            <a:off x="917275" y="718487"/>
            <a:ext cx="10875336" cy="65150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ru-RU" sz="1800" dirty="0">
                <a:solidFill>
                  <a:srgbClr val="FF0000"/>
                </a:solidFill>
                <a:latin typeface="Arial" pitchFamily="34" charset="0"/>
                <a:cs typeface="Arial" pitchFamily="34" charset="0"/>
              </a:rPr>
              <a:t>      </a:t>
            </a:r>
            <a:endParaRPr lang="ru-RU" sz="2800" b="1"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3A3958BF-A202-4D32-BA20-3DB9F31E1C9F}"/>
              </a:ext>
            </a:extLst>
          </p:cNvPr>
          <p:cNvSpPr txBox="1"/>
          <p:nvPr/>
        </p:nvSpPr>
        <p:spPr>
          <a:xfrm>
            <a:off x="1160733" y="2068329"/>
            <a:ext cx="10906425" cy="2862322"/>
          </a:xfrm>
          <a:prstGeom prst="rect">
            <a:avLst/>
          </a:prstGeom>
          <a:noFill/>
        </p:spPr>
        <p:txBody>
          <a:bodyPr wrap="square" rtlCol="0">
            <a:spAutoFit/>
          </a:bodyPr>
          <a:lstStyle/>
          <a:p>
            <a:r>
              <a:rPr lang="ru-RU" sz="3600" dirty="0">
                <a:solidFill>
                  <a:schemeClr val="tx2">
                    <a:lumMod val="50000"/>
                  </a:schemeClr>
                </a:solidFill>
                <a:latin typeface="Times New Roman" panose="02020603050405020304" pitchFamily="18" charset="0"/>
                <a:cs typeface="Times New Roman" panose="02020603050405020304" pitchFamily="18" charset="0"/>
              </a:rPr>
              <a:t>Ученики выпускных классов должны определиться с дисциплинами, по которым будут сдавать ЕГЭ, </a:t>
            </a:r>
            <a:r>
              <a:rPr lang="ru-RU" sz="3600" dirty="0">
                <a:solidFill>
                  <a:srgbClr val="FF0000"/>
                </a:solidFill>
                <a:latin typeface="Times New Roman" panose="02020603050405020304" pitchFamily="18" charset="0"/>
                <a:cs typeface="Times New Roman" panose="02020603050405020304" pitchFamily="18" charset="0"/>
              </a:rPr>
              <a:t>до 1 февраля 2026 года</a:t>
            </a:r>
            <a:r>
              <a:rPr lang="ru-RU" sz="3600" dirty="0">
                <a:solidFill>
                  <a:schemeClr val="tx2">
                    <a:lumMod val="50000"/>
                  </a:schemeClr>
                </a:solidFill>
                <a:latin typeface="Times New Roman" panose="02020603050405020304" pitchFamily="18" charset="0"/>
                <a:cs typeface="Times New Roman" panose="02020603050405020304" pitchFamily="18" charset="0"/>
              </a:rPr>
              <a:t>. В свою очередь, университетам необходимо опубликовать перечень вступительных испытаний не позднее </a:t>
            </a:r>
            <a:r>
              <a:rPr lang="ru-RU" sz="3600" dirty="0">
                <a:solidFill>
                  <a:srgbClr val="FF0000"/>
                </a:solidFill>
                <a:latin typeface="Times New Roman" panose="02020603050405020304" pitchFamily="18" charset="0"/>
                <a:cs typeface="Times New Roman" panose="02020603050405020304" pitchFamily="18" charset="0"/>
              </a:rPr>
              <a:t>20 января 2026 года.</a:t>
            </a:r>
          </a:p>
        </p:txBody>
      </p:sp>
    </p:spTree>
    <p:extLst>
      <p:ext uri="{BB962C8B-B14F-4D97-AF65-F5344CB8AC3E}">
        <p14:creationId xmlns:p14="http://schemas.microsoft.com/office/powerpoint/2010/main" val="149230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986854" y="1789367"/>
            <a:ext cx="10889015" cy="4031873"/>
          </a:xfrm>
          <a:prstGeom prst="rect">
            <a:avLst/>
          </a:prstGeom>
        </p:spPr>
        <p:txBody>
          <a:bodyPr wrap="square">
            <a:spAutoFit/>
          </a:bodyPr>
          <a:lstStyle/>
          <a:p>
            <a:pPr algn="just"/>
            <a:r>
              <a:rPr lang="ru-RU" sz="3200" dirty="0">
                <a:solidFill>
                  <a:srgbClr val="002060"/>
                </a:solidFill>
                <a:latin typeface="Times New Roman" panose="02020603050405020304" pitchFamily="18" charset="0"/>
                <a:cs typeface="Times New Roman" panose="02020603050405020304" pitchFamily="18" charset="0"/>
              </a:rPr>
              <a:t>К ГИА допускаются обучающиеся (выпускники), </a:t>
            </a:r>
            <a:r>
              <a:rPr lang="ru-RU" sz="3200" dirty="0">
                <a:solidFill>
                  <a:srgbClr val="FF0000"/>
                </a:solidFill>
                <a:latin typeface="Times New Roman" panose="02020603050405020304" pitchFamily="18" charset="0"/>
                <a:cs typeface="Times New Roman" panose="02020603050405020304" pitchFamily="18" charset="0"/>
              </a:rPr>
              <a:t>не имеющие академической задолженности</a:t>
            </a:r>
            <a:r>
              <a:rPr lang="ru-RU" sz="3200" dirty="0">
                <a:solidFill>
                  <a:srgbClr val="002060"/>
                </a:solidFill>
                <a:latin typeface="Times New Roman" panose="02020603050405020304" pitchFamily="18" charset="0"/>
                <a:cs typeface="Times New Roman" panose="02020603050405020304" pitchFamily="18" charset="0"/>
              </a:rPr>
              <a:t>, в полном объеме выполнившие учебный план или индивидуальный учебный план (имеющие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 а также имеющие результат </a:t>
            </a:r>
            <a:r>
              <a:rPr lang="ru-RU" sz="3200" dirty="0">
                <a:solidFill>
                  <a:srgbClr val="FF0000"/>
                </a:solidFill>
                <a:latin typeface="Times New Roman" panose="02020603050405020304" pitchFamily="18" charset="0"/>
                <a:cs typeface="Times New Roman" panose="02020603050405020304" pitchFamily="18" charset="0"/>
              </a:rPr>
              <a:t>«зачет» за итоговое сочинение </a:t>
            </a:r>
            <a:r>
              <a:rPr lang="ru-RU" sz="3200" dirty="0">
                <a:solidFill>
                  <a:srgbClr val="002060"/>
                </a:solidFill>
                <a:latin typeface="Times New Roman" panose="02020603050405020304" pitchFamily="18" charset="0"/>
                <a:cs typeface="Times New Roman" panose="02020603050405020304" pitchFamily="18" charset="0"/>
              </a:rPr>
              <a:t>(изложение).</a:t>
            </a:r>
            <a:endParaRPr lang="ru-RU" sz="3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6847" t="13200" r="46902" b="15938"/>
          <a:stretch/>
        </p:blipFill>
        <p:spPr>
          <a:xfrm>
            <a:off x="1017587" y="27121"/>
            <a:ext cx="1483898" cy="1278807"/>
          </a:xfrm>
          <a:prstGeom prst="rect">
            <a:avLst/>
          </a:prstGeom>
        </p:spPr>
      </p:pic>
    </p:spTree>
    <p:extLst>
      <p:ext uri="{BB962C8B-B14F-4D97-AF65-F5344CB8AC3E}">
        <p14:creationId xmlns:p14="http://schemas.microsoft.com/office/powerpoint/2010/main" val="182084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a:off x="944133" y="1047714"/>
            <a:ext cx="11247867" cy="5632311"/>
          </a:xfrm>
          <a:prstGeom prst="rect">
            <a:avLst/>
          </a:prstGeom>
          <a:noFill/>
        </p:spPr>
        <p:txBody>
          <a:bodyPr wrap="square" rtlCol="0">
            <a:spAutoFit/>
          </a:bodyPr>
          <a:lstStyle/>
          <a:p>
            <a:pPr marL="342900" lvl="0" indent="-342900">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Условием получения аттестата о среднем общем образовании для выпускников текущего года является успешное прохождение ГИА по двум учебным предметам: </a:t>
            </a:r>
            <a:r>
              <a:rPr lang="ru-RU" sz="2400" dirty="0">
                <a:solidFill>
                  <a:srgbClr val="FF0000"/>
                </a:solidFill>
                <a:latin typeface="Times New Roman" panose="02020603050405020304" pitchFamily="18" charset="0"/>
                <a:cs typeface="Times New Roman" panose="02020603050405020304" pitchFamily="18" charset="0"/>
              </a:rPr>
              <a:t>русскому языку и математике.</a:t>
            </a:r>
          </a:p>
          <a:p>
            <a:pPr marL="342900" lvl="0" indent="-342900">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Экзамены по следующим учебным предметам участники ГИА сдают на добровольной основе по своему выбору: </a:t>
            </a:r>
            <a:r>
              <a:rPr lang="ru-RU" sz="2400" dirty="0">
                <a:solidFill>
                  <a:srgbClr val="FF0000"/>
                </a:solidFill>
                <a:latin typeface="Times New Roman" panose="02020603050405020304" pitchFamily="18" charset="0"/>
                <a:cs typeface="Times New Roman" panose="02020603050405020304" pitchFamily="18" charset="0"/>
              </a:rPr>
              <a:t>литература, физика, химия, биология, география, история, обществознание, иностранные языки (английский, немецкий, французский, испанский и китайский), информатика и ИКТ.</a:t>
            </a:r>
          </a:p>
          <a:p>
            <a:pPr lvl="0"/>
            <a:endParaRPr lang="ru-RU" sz="2400" dirty="0">
              <a:solidFill>
                <a:srgbClr val="FF00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ЕГЭ по математике для участников ГИА проводится по одному из двух уровней:</a:t>
            </a:r>
          </a:p>
          <a:p>
            <a:pPr lvl="0"/>
            <a:r>
              <a:rPr lang="ru-RU" sz="2400" dirty="0">
                <a:solidFill>
                  <a:srgbClr val="002060"/>
                </a:solidFill>
                <a:latin typeface="Times New Roman" panose="02020603050405020304" pitchFamily="18" charset="0"/>
                <a:cs typeface="Times New Roman" panose="02020603050405020304" pitchFamily="18" charset="0"/>
              </a:rPr>
              <a:t>      - ЕГЭ по математике </a:t>
            </a:r>
            <a:r>
              <a:rPr lang="ru-RU" sz="2400" dirty="0">
                <a:solidFill>
                  <a:srgbClr val="FF0000"/>
                </a:solidFill>
                <a:latin typeface="Times New Roman" panose="02020603050405020304" pitchFamily="18" charset="0"/>
                <a:cs typeface="Times New Roman" panose="02020603050405020304" pitchFamily="18" charset="0"/>
              </a:rPr>
              <a:t>базового</a:t>
            </a:r>
            <a:r>
              <a:rPr lang="ru-RU" sz="2400" dirty="0">
                <a:solidFill>
                  <a:srgbClr val="002060"/>
                </a:solidFill>
                <a:latin typeface="Times New Roman" panose="02020603050405020304" pitchFamily="18" charset="0"/>
                <a:cs typeface="Times New Roman" panose="02020603050405020304" pitchFamily="18" charset="0"/>
              </a:rPr>
              <a:t> уровня - результаты которого признаются в качестве результатов ГИА для получения аттестата о среднем общем образовании;</a:t>
            </a:r>
          </a:p>
          <a:p>
            <a:pPr lvl="0"/>
            <a:r>
              <a:rPr lang="ru-RU" sz="2400" dirty="0">
                <a:solidFill>
                  <a:srgbClr val="002060"/>
                </a:solidFill>
                <a:latin typeface="Times New Roman" panose="02020603050405020304" pitchFamily="18" charset="0"/>
                <a:cs typeface="Times New Roman" panose="02020603050405020304" pitchFamily="18" charset="0"/>
              </a:rPr>
              <a:t>      - ЕГЭ по математике </a:t>
            </a:r>
            <a:r>
              <a:rPr lang="ru-RU" sz="2400" dirty="0">
                <a:solidFill>
                  <a:srgbClr val="FF0000"/>
                </a:solidFill>
                <a:latin typeface="Times New Roman" panose="02020603050405020304" pitchFamily="18" charset="0"/>
                <a:cs typeface="Times New Roman" panose="02020603050405020304" pitchFamily="18" charset="0"/>
              </a:rPr>
              <a:t>профильного</a:t>
            </a:r>
            <a:r>
              <a:rPr lang="ru-RU" sz="2400" dirty="0">
                <a:solidFill>
                  <a:srgbClr val="002060"/>
                </a:solidFill>
                <a:latin typeface="Times New Roman" panose="02020603050405020304" pitchFamily="18" charset="0"/>
                <a:cs typeface="Times New Roman" panose="02020603050405020304" pitchFamily="18" charset="0"/>
              </a:rPr>
              <a:t> уровня - результаты которого признаются в качестве результатов ГИА для получения аттестата о среднем общем образовании, а также в качестве результатов вступительных испытаний по математике при приеме на обучение по образовательным программам высшего образования.</a:t>
            </a:r>
          </a:p>
        </p:txBody>
      </p:sp>
      <p:pic>
        <p:nvPicPr>
          <p:cNvPr id="8" name="Рисунок 7"/>
          <p:cNvPicPr>
            <a:picLocks noChangeAspect="1"/>
          </p:cNvPicPr>
          <p:nvPr/>
        </p:nvPicPr>
        <p:blipFill rotWithShape="1">
          <a:blip r:embed="rId3"/>
          <a:srcRect l="6847" t="13200" r="46902" b="15938"/>
          <a:stretch/>
        </p:blipFill>
        <p:spPr>
          <a:xfrm>
            <a:off x="979965" y="0"/>
            <a:ext cx="1215743" cy="1047714"/>
          </a:xfrm>
          <a:prstGeom prst="rect">
            <a:avLst/>
          </a:prstGeom>
        </p:spPr>
      </p:pic>
    </p:spTree>
    <p:extLst>
      <p:ext uri="{BB962C8B-B14F-4D97-AF65-F5344CB8AC3E}">
        <p14:creationId xmlns:p14="http://schemas.microsoft.com/office/powerpoint/2010/main" val="332016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2" y="160338"/>
            <a:ext cx="86201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Опубликованы проекты контрольных измерительных материало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rotWithShape="1">
          <a:blip r:embed="rId3"/>
          <a:srcRect l="6847" t="13200" r="46902" b="15938"/>
          <a:stretch/>
        </p:blipFill>
        <p:spPr>
          <a:xfrm>
            <a:off x="989558" y="0"/>
            <a:ext cx="1252647" cy="1079517"/>
          </a:xfrm>
          <a:prstGeom prst="rect">
            <a:avLst/>
          </a:prstGeom>
        </p:spPr>
      </p:pic>
      <p:sp>
        <p:nvSpPr>
          <p:cNvPr id="3" name="Прямоугольник 2"/>
          <p:cNvSpPr/>
          <p:nvPr/>
        </p:nvSpPr>
        <p:spPr>
          <a:xfrm>
            <a:off x="585951" y="1618227"/>
            <a:ext cx="11020097" cy="3539430"/>
          </a:xfrm>
          <a:prstGeom prst="rect">
            <a:avLst/>
          </a:prstGeom>
        </p:spPr>
        <p:txBody>
          <a:bodyPr wrap="square">
            <a:spAutoFit/>
          </a:bodyPr>
          <a:lstStyle/>
          <a:p>
            <a:pPr marL="285750" indent="-285750" algn="just">
              <a:buFont typeface="Arial" panose="020B0604020202020204" pitchFamily="34" charset="0"/>
              <a:buChar char="•"/>
            </a:pPr>
            <a:r>
              <a:rPr lang="ru-RU" sz="2800" dirty="0">
                <a:solidFill>
                  <a:srgbClr val="002060"/>
                </a:solidFill>
                <a:latin typeface="Times New Roman" panose="02020603050405020304" pitchFamily="18" charset="0"/>
                <a:cs typeface="Times New Roman" panose="02020603050405020304" pitchFamily="18" charset="0"/>
              </a:rPr>
              <a:t>Результаты ЕГЭ при приеме на обучение по программам бакалавриата и программам специалитета действительны </a:t>
            </a:r>
            <a:r>
              <a:rPr lang="ru-RU" sz="2800" b="1" dirty="0">
                <a:solidFill>
                  <a:srgbClr val="002060"/>
                </a:solidFill>
                <a:latin typeface="Times New Roman" panose="02020603050405020304" pitchFamily="18" charset="0"/>
                <a:cs typeface="Times New Roman" panose="02020603050405020304" pitchFamily="18" charset="0"/>
              </a:rPr>
              <a:t>четыре года</a:t>
            </a:r>
            <a:r>
              <a:rPr lang="ru-RU" sz="2800" dirty="0">
                <a:solidFill>
                  <a:srgbClr val="002060"/>
                </a:solidFill>
                <a:latin typeface="Times New Roman" panose="02020603050405020304" pitchFamily="18" charset="0"/>
                <a:cs typeface="Times New Roman" panose="02020603050405020304" pitchFamily="18" charset="0"/>
              </a:rPr>
              <a:t>, следующих за годом получения таких результатов.</a:t>
            </a:r>
            <a:br>
              <a:rPr lang="ru-RU" sz="2800" dirty="0">
                <a:solidFill>
                  <a:srgbClr val="002060"/>
                </a:solidFill>
                <a:latin typeface="Times New Roman" panose="02020603050405020304" pitchFamily="18" charset="0"/>
                <a:cs typeface="Times New Roman" panose="02020603050405020304" pitchFamily="18" charset="0"/>
              </a:rPr>
            </a:br>
            <a:endParaRPr lang="ru-RU" sz="28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2800" dirty="0">
                <a:solidFill>
                  <a:srgbClr val="002060"/>
                </a:solidFill>
                <a:latin typeface="Times New Roman" panose="02020603050405020304" pitchFamily="18" charset="0"/>
                <a:cs typeface="Times New Roman" panose="02020603050405020304" pitchFamily="18" charset="0"/>
              </a:rPr>
              <a:t>Участники ГИА (выпускники текущего года), получившие неудовлетворительный результат на ЕГЭ по математике, вправе изменить выбранный ими ранее уровень ЕГЭ по математике для повторного участия в ЕГЭ в резервные сроки.</a:t>
            </a:r>
          </a:p>
        </p:txBody>
      </p:sp>
    </p:spTree>
    <p:extLst>
      <p:ext uri="{BB962C8B-B14F-4D97-AF65-F5344CB8AC3E}">
        <p14:creationId xmlns:p14="http://schemas.microsoft.com/office/powerpoint/2010/main" val="303697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4" y="458923"/>
            <a:ext cx="86201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3"/>
          <p:cNvSpPr txBox="1">
            <a:spLocks noGrp="1"/>
          </p:cNvSpPr>
          <p:nvPr>
            <p:ph type="title"/>
          </p:nvPr>
        </p:nvSpPr>
        <p:spPr>
          <a:xfrm>
            <a:off x="329794" y="206611"/>
            <a:ext cx="10974082" cy="504625"/>
          </a:xfrm>
          <a:prstGeom prst="rect">
            <a:avLst/>
          </a:prstGeom>
        </p:spPr>
        <p:txBody>
          <a:bodyPr vert="horz" wrap="square" lIns="0" tIns="12065" rIns="0" bIns="0" rtlCol="0">
            <a:spAutoFit/>
          </a:bodyPr>
          <a:lstStyle/>
          <a:p>
            <a:pPr marL="12700">
              <a:lnSpc>
                <a:spcPct val="100000"/>
              </a:lnSpc>
              <a:spcBef>
                <a:spcPts val="95"/>
              </a:spcBef>
            </a:pPr>
            <a:r>
              <a:rPr sz="3200" b="1" u="heavy" spc="-1005" dirty="0">
                <a:solidFill>
                  <a:srgbClr val="002060"/>
                </a:solidFill>
                <a:uFill>
                  <a:solidFill>
                    <a:srgbClr val="FF0000"/>
                  </a:solidFill>
                </a:uFill>
                <a:latin typeface="Arial" panose="020B0604020202020204" pitchFamily="34" charset="0"/>
                <a:cs typeface="Arial" panose="020B0604020202020204" pitchFamily="34" charset="0"/>
              </a:rPr>
              <a:t> </a:t>
            </a:r>
            <a:r>
              <a:rPr lang="ru-RU" sz="3200" b="1" kern="1200" spc="5" dirty="0">
                <a:solidFill>
                  <a:srgbClr val="002060"/>
                </a:solidFill>
                <a:latin typeface="Arial" panose="020B0604020202020204" pitchFamily="34" charset="0"/>
                <a:ea typeface="+mn-ea"/>
                <a:cs typeface="Arial" panose="020B0604020202020204" pitchFamily="34" charset="0"/>
              </a:rPr>
              <a:t>Обоснованный   выбор   предметов</a:t>
            </a:r>
          </a:p>
        </p:txBody>
      </p:sp>
      <p:sp>
        <p:nvSpPr>
          <p:cNvPr id="13" name="Прямоугольник 12"/>
          <p:cNvSpPr/>
          <p:nvPr/>
        </p:nvSpPr>
        <p:spPr>
          <a:xfrm>
            <a:off x="890582" y="795338"/>
            <a:ext cx="11201399" cy="5978560"/>
          </a:xfrm>
          <a:prstGeom prst="rect">
            <a:avLst/>
          </a:prstGeom>
        </p:spPr>
        <p:txBody>
          <a:bodyPr wrap="square">
            <a:spAutoFit/>
          </a:bodyPr>
          <a:lstStyle/>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1. Изучить официальные сайты ВУЗов и/или СПО – Раздел «Правила приема на 2024 год».</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2. Определить для себя профильные специальности и направления.</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3. Выбрать учреждения  профессионального образования (не более 5 ВУЗов  и 3 специальностей).</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4. Изучить перечень предметов, необходимых для поступления.</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5. Определить перечень предметов для прохождения ЕГЭ:</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 русский язык, математика (базовая или профильная)  ОБЯЗАТЕЛЬНЫЕ + предметы ПО ВЫБОРУ (</a:t>
            </a:r>
            <a:r>
              <a:rPr lang="ru-RU" sz="1700" b="1" spc="45" dirty="0">
                <a:solidFill>
                  <a:srgbClr val="FF0000"/>
                </a:solidFill>
                <a:latin typeface="Arial" panose="020B0604020202020204" pitchFamily="34" charset="0"/>
                <a:cs typeface="Arial" panose="020B0604020202020204" pitchFamily="34" charset="0"/>
              </a:rPr>
              <a:t>количество не ограничено</a:t>
            </a:r>
            <a:r>
              <a:rPr lang="ru-RU" sz="1700" b="1" spc="45" dirty="0">
                <a:solidFill>
                  <a:srgbClr val="002060"/>
                </a:solidFill>
                <a:latin typeface="Arial" panose="020B0604020202020204" pitchFamily="34" charset="0"/>
                <a:cs typeface="Arial" panose="020B0604020202020204" pitchFamily="34" charset="0"/>
              </a:rPr>
              <a:t>).</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6. Спланировать направления и способы подготовки к экзаменам:</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 в школе – на уроках, на факультативах, на консультациях;</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 вне школы – самостоятельно, с использованием Интернет-ресурсов.</a:t>
            </a:r>
          </a:p>
          <a:p>
            <a:pPr algn="just">
              <a:lnSpc>
                <a:spcPct val="150000"/>
              </a:lnSpc>
            </a:pPr>
            <a:r>
              <a:rPr lang="ru-RU" sz="1700" b="1" spc="45" dirty="0">
                <a:solidFill>
                  <a:srgbClr val="002060"/>
                </a:solidFill>
                <a:latin typeface="Arial" panose="020B0604020202020204" pitchFamily="34" charset="0"/>
                <a:cs typeface="Arial" panose="020B0604020202020204" pitchFamily="34" charset="0"/>
              </a:rPr>
              <a:t>7. В январе еще раз проверить сайты ВУЗов и/или СПО – Раздел «Правила приема на 2024 год» на наличие изменений в Правилах приема.</a:t>
            </a:r>
          </a:p>
          <a:p>
            <a:pPr algn="just">
              <a:lnSpc>
                <a:spcPct val="150000"/>
              </a:lnSpc>
            </a:pPr>
            <a:r>
              <a:rPr lang="ru-RU" sz="1700" b="1" spc="45" dirty="0">
                <a:solidFill>
                  <a:srgbClr val="FF0000"/>
                </a:solidFill>
                <a:latin typeface="Arial" panose="020B0604020202020204" pitchFamily="34" charset="0"/>
                <a:cs typeface="Arial" panose="020B0604020202020204" pitchFamily="34" charset="0"/>
              </a:rPr>
              <a:t>Информация о приеме, включая правила приема, размещается вузами на своих официальных сайтах в сети «Интернет» не позднее 20 января года приема</a:t>
            </a:r>
            <a:endParaRPr lang="ru-RU" sz="1700" b="1" spc="45"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1356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TotalTime>
  <Words>2482</Words>
  <Application>Microsoft Office PowerPoint</Application>
  <PresentationFormat>Широкоэкранный</PresentationFormat>
  <Paragraphs>337</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Calibri</vt:lpstr>
      <vt:lpstr>Georgia</vt:lpstr>
      <vt:lpstr>Open Sans</vt:lpstr>
      <vt:lpstr>PT Serif</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Обоснованный   выбор   предметов</vt:lpstr>
      <vt:lpstr>Минимальное количество баллов ЕГЭ  для поступления в  ВУЗы на 2025/2026 учебный год</vt:lpstr>
      <vt:lpstr>Презентация PowerPoint</vt:lpstr>
      <vt:lpstr>Ограничение платных мест</vt:lpstr>
      <vt:lpstr>Ограничение числа вступительных экзаменов</vt:lpstr>
      <vt:lpstr>Снижение баллов за индивидуальные достижения</vt:lpstr>
      <vt:lpstr>Единая шкала перевода баллов</vt:lpstr>
      <vt:lpstr>Новые сроки подачи документов в портфолио</vt:lpstr>
      <vt:lpstr>Увеличение доли целевых мест</vt:lpstr>
      <vt:lpstr>Увеличение доли целевых мест</vt:lpstr>
      <vt:lpstr>Перераспределение бюджетных мест</vt:lpstr>
      <vt:lpstr>Перераспределение бюджетных мест</vt:lpstr>
      <vt:lpstr>Изменения в ЕГЭ </vt:lpstr>
      <vt:lpstr>Презентация PowerPoint</vt:lpstr>
      <vt:lpstr>Презентация PowerPoint</vt:lpstr>
      <vt:lpstr>Презентация PowerPoint</vt:lpstr>
      <vt:lpstr>Презентация PowerPoint</vt:lpstr>
      <vt:lpstr> Сроки проведения ЕГЭ 2026 года</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Пичугина Светлана Николаевна</dc:creator>
  <cp:lastModifiedBy>teacher</cp:lastModifiedBy>
  <cp:revision>153</cp:revision>
  <cp:lastPrinted>2024-02-08T05:18:35Z</cp:lastPrinted>
  <dcterms:created xsi:type="dcterms:W3CDTF">2023-12-14T10:45:45Z</dcterms:created>
  <dcterms:modified xsi:type="dcterms:W3CDTF">2025-09-16T11:47:18Z</dcterms:modified>
</cp:coreProperties>
</file>