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7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2" r:id="rId10"/>
    <p:sldId id="293" r:id="rId11"/>
  </p:sldIdLst>
  <p:sldSz cx="12192000" cy="6858000"/>
  <p:notesSz cx="68580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202D"/>
    <a:srgbClr val="008000"/>
    <a:srgbClr val="C144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CDCDE-4DFD-456B-93C8-9B1FCB22BBDF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D5E4D-0E24-4A72-9944-39D6BD114A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731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7568-3B4E-4C01-8F19-0E467D541FA2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B2B5-A529-4B02-A5FD-A34A57582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242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7568-3B4E-4C01-8F19-0E467D541FA2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B2B5-A529-4B02-A5FD-A34A57582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56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7568-3B4E-4C01-8F19-0E467D541FA2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B2B5-A529-4B02-A5FD-A34A57582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72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7568-3B4E-4C01-8F19-0E467D541FA2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B2B5-A529-4B02-A5FD-A34A57582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300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7568-3B4E-4C01-8F19-0E467D541FA2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B2B5-A529-4B02-A5FD-A34A57582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521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7568-3B4E-4C01-8F19-0E467D541FA2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B2B5-A529-4B02-A5FD-A34A57582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822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7568-3B4E-4C01-8F19-0E467D541FA2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B2B5-A529-4B02-A5FD-A34A57582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83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7568-3B4E-4C01-8F19-0E467D541FA2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B2B5-A529-4B02-A5FD-A34A57582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367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7568-3B4E-4C01-8F19-0E467D541FA2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B2B5-A529-4B02-A5FD-A34A57582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365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7568-3B4E-4C01-8F19-0E467D541FA2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B2B5-A529-4B02-A5FD-A34A57582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813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7568-3B4E-4C01-8F19-0E467D541FA2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B2B5-A529-4B02-A5FD-A34A57582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139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E7568-3B4E-4C01-8F19-0E467D541FA2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AB2B5-A529-4B02-A5FD-A34A57582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72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BAE656F-066E-41E0-B5E4-5A538CACDC50}"/>
              </a:ext>
            </a:extLst>
          </p:cNvPr>
          <p:cNvGrpSpPr/>
          <p:nvPr/>
        </p:nvGrpSpPr>
        <p:grpSpPr>
          <a:xfrm>
            <a:off x="231820" y="-143297"/>
            <a:ext cx="12332368" cy="7294317"/>
            <a:chOff x="0" y="-358111"/>
            <a:chExt cx="12332368" cy="7294317"/>
          </a:xfrm>
          <a:effectLst/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306A3BE5-FACD-4F85-8993-D4560EE3D0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</a:blip>
            <a:srcRect l="6744" t="1" r="-9121" b="1229"/>
            <a:stretch/>
          </p:blipFill>
          <p:spPr>
            <a:xfrm>
              <a:off x="0" y="935763"/>
              <a:ext cx="7687938" cy="5922237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36BA8BE8-CD08-43CB-8CEC-93A779AD8F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lum bright="70000" contrast="-70000"/>
            </a:blip>
            <a:srcRect l="16886" r="11404"/>
            <a:stretch/>
          </p:blipFill>
          <p:spPr>
            <a:xfrm>
              <a:off x="5357976" y="-358111"/>
              <a:ext cx="6974392" cy="7294317"/>
            </a:xfrm>
            <a:prstGeom prst="rect">
              <a:avLst/>
            </a:prstGeom>
            <a:effectLst>
              <a:softEdge rad="635000"/>
            </a:effectLst>
          </p:spPr>
        </p:pic>
      </p:grp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F1D394FC-6793-43C0-972F-637ECF2B7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3871" y="2392140"/>
            <a:ext cx="9144000" cy="1292905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72202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Оцениваем достижения: </a:t>
            </a:r>
          </a:p>
          <a:p>
            <a:r>
              <a:rPr lang="ru-RU" sz="3600" b="1" dirty="0">
                <a:solidFill>
                  <a:srgbClr val="72202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итоги ЕГЭ и пути совершенствования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5191AD4-145F-4044-9DDD-89B42C7552CE}"/>
              </a:ext>
            </a:extLst>
          </p:cNvPr>
          <p:cNvSpPr/>
          <p:nvPr/>
        </p:nvSpPr>
        <p:spPr>
          <a:xfrm>
            <a:off x="9223253" y="5495602"/>
            <a:ext cx="46962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72202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Плотникова О.В.</a:t>
            </a:r>
          </a:p>
          <a:p>
            <a:r>
              <a:rPr lang="ru-RU" sz="1600" dirty="0">
                <a:solidFill>
                  <a:srgbClr val="72202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заместитель директора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FCE6309-A805-4DA2-8A08-66D6F5BAB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045" y="561212"/>
            <a:ext cx="2124075" cy="17335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176BE87-9DB0-4742-849A-D635A33440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032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75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BAE656F-066E-41E0-B5E4-5A538CACDC50}"/>
              </a:ext>
            </a:extLst>
          </p:cNvPr>
          <p:cNvGrpSpPr/>
          <p:nvPr/>
        </p:nvGrpSpPr>
        <p:grpSpPr>
          <a:xfrm>
            <a:off x="231820" y="-143297"/>
            <a:ext cx="12332368" cy="7294317"/>
            <a:chOff x="0" y="-358111"/>
            <a:chExt cx="12332368" cy="7294317"/>
          </a:xfrm>
          <a:effectLst/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306A3BE5-FACD-4F85-8993-D4560EE3D0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</a:blip>
            <a:srcRect l="6744" t="1" r="-9121" b="1229"/>
            <a:stretch/>
          </p:blipFill>
          <p:spPr>
            <a:xfrm>
              <a:off x="0" y="935763"/>
              <a:ext cx="7687938" cy="5922237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36BA8BE8-CD08-43CB-8CEC-93A779AD8F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lum bright="70000" contrast="-70000"/>
            </a:blip>
            <a:srcRect l="16886" r="11404"/>
            <a:stretch/>
          </p:blipFill>
          <p:spPr>
            <a:xfrm>
              <a:off x="5357976" y="-358111"/>
              <a:ext cx="6974392" cy="7294317"/>
            </a:xfrm>
            <a:prstGeom prst="rect">
              <a:avLst/>
            </a:prstGeom>
            <a:effectLst>
              <a:softEdge rad="635000"/>
            </a:effectLst>
          </p:spPr>
        </p:pic>
      </p:grp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F1D394FC-6793-43C0-972F-637ECF2B7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3871" y="2392140"/>
            <a:ext cx="9144000" cy="1292905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72202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Оцениваем достижения: </a:t>
            </a:r>
          </a:p>
          <a:p>
            <a:r>
              <a:rPr lang="ru-RU" sz="3600" b="1" dirty="0">
                <a:solidFill>
                  <a:srgbClr val="72202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итоги ЕГЭ и пути совершенствования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5191AD4-145F-4044-9DDD-89B42C7552CE}"/>
              </a:ext>
            </a:extLst>
          </p:cNvPr>
          <p:cNvSpPr/>
          <p:nvPr/>
        </p:nvSpPr>
        <p:spPr>
          <a:xfrm>
            <a:off x="9223253" y="5495602"/>
            <a:ext cx="46962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72202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Плотникова О.В.</a:t>
            </a:r>
          </a:p>
          <a:p>
            <a:r>
              <a:rPr lang="ru-RU" sz="1600" dirty="0">
                <a:solidFill>
                  <a:srgbClr val="72202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заместитель директора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FCE6309-A805-4DA2-8A08-66D6F5BAB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045" y="561212"/>
            <a:ext cx="2124075" cy="17335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176BE87-9DB0-4742-849A-D635A33440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032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81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1E5287-B372-460A-90BA-33CB3FDCA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83"/>
            <a:ext cx="12192000" cy="686003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C754A9-E622-47D8-8804-87203D971A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10" y="561861"/>
            <a:ext cx="1618824" cy="1375347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D375057A-E5D4-476F-A03F-2A0A9729474B}"/>
              </a:ext>
            </a:extLst>
          </p:cNvPr>
          <p:cNvGraphicFramePr/>
          <p:nvPr>
            <p:extLst/>
          </p:nvPr>
        </p:nvGraphicFramePr>
        <p:xfrm>
          <a:off x="7124837" y="1696825"/>
          <a:ext cx="439471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5">
            <a:extLst>
              <a:ext uri="{FF2B5EF4-FFF2-40B4-BE49-F238E27FC236}">
                <a16:creationId xmlns:a16="http://schemas.microsoft.com/office/drawing/2014/main" id="{9894193A-4BE3-47DE-A7BD-84D95F6DD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41" y="217759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1E5287-B372-460A-90BA-33CB3FDCA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93130" y="2043833"/>
            <a:ext cx="97754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72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государственной итоговой аттестации в форме единого государственного экзамена</a:t>
            </a:r>
            <a:endParaRPr lang="ru-RU" sz="4000" dirty="0">
              <a:solidFill>
                <a:srgbClr val="7220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985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1E5287-B372-460A-90BA-33CB3FDCA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83"/>
            <a:ext cx="12192000" cy="686003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C754A9-E622-47D8-8804-87203D971A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10" y="561861"/>
            <a:ext cx="1618824" cy="1375347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9894193A-4BE3-47DE-A7BD-84D95F6DD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41" y="217759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309656"/>
              </p:ext>
            </p:extLst>
          </p:nvPr>
        </p:nvGraphicFramePr>
        <p:xfrm>
          <a:off x="270933" y="304803"/>
          <a:ext cx="11565467" cy="629920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505778">
                  <a:extLst>
                    <a:ext uri="{9D8B030D-6E8A-4147-A177-3AD203B41FA5}">
                      <a16:colId xmlns:a16="http://schemas.microsoft.com/office/drawing/2014/main" val="3492597411"/>
                    </a:ext>
                  </a:extLst>
                </a:gridCol>
                <a:gridCol w="2587312">
                  <a:extLst>
                    <a:ext uri="{9D8B030D-6E8A-4147-A177-3AD203B41FA5}">
                      <a16:colId xmlns:a16="http://schemas.microsoft.com/office/drawing/2014/main" val="2009980481"/>
                    </a:ext>
                  </a:extLst>
                </a:gridCol>
                <a:gridCol w="2942532">
                  <a:extLst>
                    <a:ext uri="{9D8B030D-6E8A-4147-A177-3AD203B41FA5}">
                      <a16:colId xmlns:a16="http://schemas.microsoft.com/office/drawing/2014/main" val="4093496575"/>
                    </a:ext>
                  </a:extLst>
                </a:gridCol>
                <a:gridCol w="2764921">
                  <a:extLst>
                    <a:ext uri="{9D8B030D-6E8A-4147-A177-3AD203B41FA5}">
                      <a16:colId xmlns:a16="http://schemas.microsoft.com/office/drawing/2014/main" val="2601633653"/>
                    </a:ext>
                  </a:extLst>
                </a:gridCol>
                <a:gridCol w="2764924">
                  <a:extLst>
                    <a:ext uri="{9D8B030D-6E8A-4147-A177-3AD203B41FA5}">
                      <a16:colId xmlns:a16="http://schemas.microsoft.com/office/drawing/2014/main" val="1803219241"/>
                    </a:ext>
                  </a:extLst>
                </a:gridCol>
              </a:tblGrid>
              <a:tr h="612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предмета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по</a:t>
                      </a:r>
                      <a:r>
                        <a:rPr lang="ru-RU" sz="1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 учебный год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по школе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 учебный год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по школе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2024-2025 учебный год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6524044"/>
                  </a:ext>
                </a:extLst>
              </a:tr>
              <a:tr h="427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(ЕГЭ)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72,2 (2 -100б.)</a:t>
                      </a:r>
                      <a:endParaRPr lang="ru-RU" sz="2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67,9 </a:t>
                      </a:r>
                      <a:r>
                        <a:rPr lang="ru-RU" sz="2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(-4,3)</a:t>
                      </a:r>
                      <a:endParaRPr lang="ru-RU" sz="2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63,3 </a:t>
                      </a:r>
                      <a:r>
                        <a:rPr lang="ru-RU" sz="2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(-4,6)</a:t>
                      </a:r>
                      <a:endParaRPr lang="ru-RU" sz="2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281052"/>
                  </a:ext>
                </a:extLst>
              </a:tr>
              <a:tr h="427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 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</a:t>
                      </a:r>
                      <a:r>
                        <a:rPr lang="ru-RU" sz="2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(-10)</a:t>
                      </a:r>
                      <a:endParaRPr lang="ru-RU" sz="2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</a:t>
                      </a:r>
                      <a:r>
                        <a:rPr lang="ru-RU" sz="2600" b="1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(+22)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7919555"/>
                  </a:ext>
                </a:extLst>
              </a:tr>
              <a:tr h="427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</a:t>
                      </a:r>
                      <a:r>
                        <a:rPr lang="ru-RU" sz="2600" b="1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(+10)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</a:t>
                      </a:r>
                      <a:r>
                        <a:rPr lang="ru-RU" sz="2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(-6)</a:t>
                      </a:r>
                      <a:endParaRPr lang="ru-RU" sz="2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</a:t>
                      </a:r>
                      <a:r>
                        <a:rPr lang="ru-RU" sz="2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(-5)</a:t>
                      </a:r>
                      <a:endParaRPr lang="ru-RU" sz="2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9161160"/>
                  </a:ext>
                </a:extLst>
              </a:tr>
              <a:tr h="427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(профиль)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59,2 </a:t>
                      </a:r>
                      <a:r>
                        <a:rPr lang="ru-RU" sz="2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(-2,9)</a:t>
                      </a:r>
                      <a:endParaRPr lang="ru-RU" sz="2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60,2 </a:t>
                      </a:r>
                      <a:r>
                        <a:rPr lang="ru-RU" sz="2600" b="1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(+1)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67,3 </a:t>
                      </a:r>
                      <a:r>
                        <a:rPr lang="ru-RU" sz="2600" b="1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(+7,1)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618708"/>
                  </a:ext>
                </a:extLst>
              </a:tr>
              <a:tr h="427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(база)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 </a:t>
                      </a:r>
                      <a:r>
                        <a:rPr lang="ru-RU" sz="2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(-0,2)</a:t>
                      </a:r>
                      <a:endParaRPr lang="ru-RU" sz="2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 </a:t>
                      </a:r>
                      <a:endParaRPr lang="ru-RU" sz="2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2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9151233"/>
                  </a:ext>
                </a:extLst>
              </a:tr>
              <a:tr h="427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61,5 </a:t>
                      </a:r>
                      <a:r>
                        <a:rPr lang="ru-RU" sz="2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(-4,5)</a:t>
                      </a:r>
                      <a:endParaRPr lang="ru-RU" sz="2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55,4 </a:t>
                      </a:r>
                      <a:r>
                        <a:rPr lang="ru-RU" sz="2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(-6,1)</a:t>
                      </a:r>
                      <a:endParaRPr lang="ru-RU" sz="2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63,1 </a:t>
                      </a:r>
                      <a:r>
                        <a:rPr lang="ru-RU" sz="2600" b="1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(+7,7)</a:t>
                      </a:r>
                      <a:endParaRPr lang="ru-RU" sz="2600" b="1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7435036"/>
                  </a:ext>
                </a:extLst>
              </a:tr>
              <a:tr h="427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</a:t>
                      </a:r>
                      <a:r>
                        <a:rPr lang="ru-RU" sz="2600" b="1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(+6)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67,3 </a:t>
                      </a:r>
                      <a:r>
                        <a:rPr lang="ru-RU" sz="2600" b="1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(+6,3)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59,2 </a:t>
                      </a:r>
                      <a:r>
                        <a:rPr lang="ru-RU" sz="2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(-8,1)</a:t>
                      </a:r>
                      <a:endParaRPr lang="ru-RU" sz="2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1260454"/>
                  </a:ext>
                </a:extLst>
              </a:tr>
              <a:tr h="427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68,3 </a:t>
                      </a:r>
                      <a:r>
                        <a:rPr lang="ru-RU" sz="2600" b="1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(+31,3)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</a:t>
                      </a:r>
                      <a:r>
                        <a:rPr lang="ru-RU" sz="2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(-1,3)</a:t>
                      </a:r>
                      <a:endParaRPr lang="ru-RU" sz="2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66,2 </a:t>
                      </a:r>
                      <a:r>
                        <a:rPr lang="ru-RU" sz="2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(-0,8)</a:t>
                      </a:r>
                      <a:endParaRPr lang="ru-RU" sz="2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4645129"/>
                  </a:ext>
                </a:extLst>
              </a:tr>
              <a:tr h="427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63,7 </a:t>
                      </a:r>
                      <a:r>
                        <a:rPr lang="ru-RU" sz="2600" b="1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(+ 22,3)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62,8 </a:t>
                      </a:r>
                      <a:r>
                        <a:rPr lang="ru-RU" sz="2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(-0,9)</a:t>
                      </a:r>
                      <a:endParaRPr lang="ru-RU" sz="2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62,8</a:t>
                      </a:r>
                      <a:endParaRPr lang="ru-RU" sz="2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0157671"/>
                  </a:ext>
                </a:extLst>
              </a:tr>
              <a:tr h="427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</a:t>
                      </a:r>
                      <a:r>
                        <a:rPr lang="ru-RU" sz="2600" b="1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(+12)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65,3 </a:t>
                      </a:r>
                      <a:r>
                        <a:rPr lang="ru-RU" sz="2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(-23,7)</a:t>
                      </a:r>
                      <a:endParaRPr lang="ru-RU" sz="2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</a:t>
                      </a:r>
                      <a:r>
                        <a:rPr lang="ru-RU" sz="2600" b="1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(+10,7)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3880741"/>
                  </a:ext>
                </a:extLst>
              </a:tr>
              <a:tr h="427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73,5 </a:t>
                      </a:r>
                      <a:r>
                        <a:rPr lang="ru-RU" sz="2600" b="1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(+0,5)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63,1 </a:t>
                      </a:r>
                      <a:r>
                        <a:rPr lang="ru-RU" sz="2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(-10,4)</a:t>
                      </a:r>
                      <a:endParaRPr lang="ru-RU" sz="2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65,4 </a:t>
                      </a:r>
                      <a:r>
                        <a:rPr lang="ru-RU" sz="2600" b="1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(+2,3)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2030433"/>
                  </a:ext>
                </a:extLst>
              </a:tr>
              <a:tr h="427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71,3 </a:t>
                      </a:r>
                      <a:r>
                        <a:rPr lang="ru-RU" sz="2600" b="1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(+6,3)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</a:t>
                      </a:r>
                      <a:r>
                        <a:rPr lang="ru-RU" sz="2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(-6,3)</a:t>
                      </a:r>
                      <a:endParaRPr lang="ru-RU" sz="2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58,5 </a:t>
                      </a:r>
                      <a:r>
                        <a:rPr lang="ru-RU" sz="2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(-6,5)</a:t>
                      </a:r>
                      <a:endParaRPr lang="ru-RU" sz="2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7242816"/>
                  </a:ext>
                </a:extLst>
              </a:tr>
              <a:tr h="557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балл: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67,7</a:t>
                      </a: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600" b="1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(+6,9)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(-3,7)</a:t>
                      </a:r>
                      <a:endParaRPr lang="ru-RU" sz="2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63,7</a:t>
                      </a: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(-0,3)</a:t>
                      </a:r>
                      <a:endParaRPr lang="ru-RU" sz="2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4732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9133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1E5287-B372-460A-90BA-33CB3FDCA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83"/>
            <a:ext cx="12192000" cy="686003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C754A9-E622-47D8-8804-87203D971A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10" y="561861"/>
            <a:ext cx="1618824" cy="1375347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63E2F4E6-CB61-44B6-B501-44B6623E8296}"/>
              </a:ext>
            </a:extLst>
          </p:cNvPr>
          <p:cNvGraphicFramePr/>
          <p:nvPr>
            <p:extLst/>
          </p:nvPr>
        </p:nvGraphicFramePr>
        <p:xfrm>
          <a:off x="672445" y="1696856"/>
          <a:ext cx="6182157" cy="4571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D375057A-E5D4-476F-A03F-2A0A9729474B}"/>
              </a:ext>
            </a:extLst>
          </p:cNvPr>
          <p:cNvGraphicFramePr/>
          <p:nvPr>
            <p:extLst/>
          </p:nvPr>
        </p:nvGraphicFramePr>
        <p:xfrm>
          <a:off x="7124837" y="1696825"/>
          <a:ext cx="439471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ectangle 5">
            <a:extLst>
              <a:ext uri="{FF2B5EF4-FFF2-40B4-BE49-F238E27FC236}">
                <a16:creationId xmlns:a16="http://schemas.microsoft.com/office/drawing/2014/main" id="{9894193A-4BE3-47DE-A7BD-84D95F6DD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41" y="217759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47055"/>
              </p:ext>
            </p:extLst>
          </p:nvPr>
        </p:nvGraphicFramePr>
        <p:xfrm>
          <a:off x="304801" y="334533"/>
          <a:ext cx="11582398" cy="6252534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423333">
                  <a:extLst>
                    <a:ext uri="{9D8B030D-6E8A-4147-A177-3AD203B41FA5}">
                      <a16:colId xmlns:a16="http://schemas.microsoft.com/office/drawing/2014/main" val="2890329630"/>
                    </a:ext>
                  </a:extLst>
                </a:gridCol>
                <a:gridCol w="2574940">
                  <a:extLst>
                    <a:ext uri="{9D8B030D-6E8A-4147-A177-3AD203B41FA5}">
                      <a16:colId xmlns:a16="http://schemas.microsoft.com/office/drawing/2014/main" val="1517848691"/>
                    </a:ext>
                  </a:extLst>
                </a:gridCol>
                <a:gridCol w="1265600">
                  <a:extLst>
                    <a:ext uri="{9D8B030D-6E8A-4147-A177-3AD203B41FA5}">
                      <a16:colId xmlns:a16="http://schemas.microsoft.com/office/drawing/2014/main" val="2157510769"/>
                    </a:ext>
                  </a:extLst>
                </a:gridCol>
                <a:gridCol w="1338745">
                  <a:extLst>
                    <a:ext uri="{9D8B030D-6E8A-4147-A177-3AD203B41FA5}">
                      <a16:colId xmlns:a16="http://schemas.microsoft.com/office/drawing/2014/main" val="1681239793"/>
                    </a:ext>
                  </a:extLst>
                </a:gridCol>
                <a:gridCol w="1494945">
                  <a:extLst>
                    <a:ext uri="{9D8B030D-6E8A-4147-A177-3AD203B41FA5}">
                      <a16:colId xmlns:a16="http://schemas.microsoft.com/office/drawing/2014/main" val="1029372215"/>
                    </a:ext>
                  </a:extLst>
                </a:gridCol>
                <a:gridCol w="1494945">
                  <a:extLst>
                    <a:ext uri="{9D8B030D-6E8A-4147-A177-3AD203B41FA5}">
                      <a16:colId xmlns:a16="http://schemas.microsoft.com/office/drawing/2014/main" val="406328195"/>
                    </a:ext>
                  </a:extLst>
                </a:gridCol>
                <a:gridCol w="1494945">
                  <a:extLst>
                    <a:ext uri="{9D8B030D-6E8A-4147-A177-3AD203B41FA5}">
                      <a16:colId xmlns:a16="http://schemas.microsoft.com/office/drawing/2014/main" val="2199400657"/>
                    </a:ext>
                  </a:extLst>
                </a:gridCol>
                <a:gridCol w="1494945">
                  <a:extLst>
                    <a:ext uri="{9D8B030D-6E8A-4147-A177-3AD203B41FA5}">
                      <a16:colId xmlns:a16="http://schemas.microsoft.com/office/drawing/2014/main" val="2905814874"/>
                    </a:ext>
                  </a:extLst>
                </a:gridCol>
              </a:tblGrid>
              <a:tr h="14805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предмета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по школе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 уч. 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по Сургутскому району 2022-2023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по школе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 уч. 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по Сургутскому району 2023-2024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по школе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2024-2025 уч. 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по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Сургутскому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району 2024-2025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extLst>
                  <a:ext uri="{0D108BD9-81ED-4DB2-BD59-A6C34878D82A}">
                    <a16:rowId xmlns:a16="http://schemas.microsoft.com/office/drawing/2014/main" val="2321187970"/>
                  </a:ext>
                </a:extLst>
              </a:tr>
              <a:tr h="350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(ЕГЭ)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72,2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64,4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67,9 </a:t>
                      </a:r>
                      <a:r>
                        <a:rPr lang="ru-RU" sz="2000" b="1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(+8,6)</a:t>
                      </a:r>
                      <a:endParaRPr lang="ru-RU" sz="2000" b="1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59,3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63,3 </a:t>
                      </a:r>
                      <a:r>
                        <a:rPr lang="ru-RU" sz="2000" b="1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(+6,3)</a:t>
                      </a:r>
                      <a:endParaRPr lang="ru-RU" sz="2000" b="1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extLst>
                  <a:ext uri="{0D108BD9-81ED-4DB2-BD59-A6C34878D82A}">
                    <a16:rowId xmlns:a16="http://schemas.microsoft.com/office/drawing/2014/main" val="3902486641"/>
                  </a:ext>
                </a:extLst>
              </a:tr>
              <a:tr h="350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 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55,2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</a:t>
                      </a:r>
                      <a:r>
                        <a:rPr lang="ru-RU" sz="2000" b="1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(+2,5)</a:t>
                      </a:r>
                      <a:endParaRPr lang="ru-RU" sz="2000" b="1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68,5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63,1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extLst>
                  <a:ext uri="{0D108BD9-81ED-4DB2-BD59-A6C34878D82A}">
                    <a16:rowId xmlns:a16="http://schemas.microsoft.com/office/drawing/2014/main" val="1138088840"/>
                  </a:ext>
                </a:extLst>
              </a:tr>
              <a:tr h="350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64,9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</a:t>
                      </a:r>
                      <a:r>
                        <a:rPr lang="ru-RU" sz="2000" b="1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(+4,5)</a:t>
                      </a:r>
                      <a:endParaRPr lang="ru-RU" sz="2000" b="1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66,5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</a:t>
                      </a:r>
                      <a:r>
                        <a:rPr lang="ru-RU" sz="2000" b="1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(+2,9)</a:t>
                      </a:r>
                      <a:endParaRPr lang="ru-RU" sz="2000" b="1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63,1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extLst>
                  <a:ext uri="{0D108BD9-81ED-4DB2-BD59-A6C34878D82A}">
                    <a16:rowId xmlns:a16="http://schemas.microsoft.com/office/drawing/2014/main" val="3682471299"/>
                  </a:ext>
                </a:extLst>
              </a:tr>
              <a:tr h="453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(профиль)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59,2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60,2 </a:t>
                      </a:r>
                      <a:r>
                        <a:rPr lang="ru-RU" sz="2000" b="1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(+3,1)</a:t>
                      </a:r>
                      <a:endParaRPr lang="ru-RU" sz="2000" b="1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57,1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67,3 </a:t>
                      </a:r>
                      <a:r>
                        <a:rPr lang="ru-RU" sz="2000" b="1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(+4,2)</a:t>
                      </a:r>
                      <a:endParaRPr lang="ru-RU" sz="2000" b="1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63,1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 anchor="ctr"/>
                </a:tc>
                <a:extLst>
                  <a:ext uri="{0D108BD9-81ED-4DB2-BD59-A6C34878D82A}">
                    <a16:rowId xmlns:a16="http://schemas.microsoft.com/office/drawing/2014/main" val="2209916398"/>
                  </a:ext>
                </a:extLst>
              </a:tr>
              <a:tr h="457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(база)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 </a:t>
                      </a:r>
                      <a:r>
                        <a:rPr lang="ru-RU" sz="2000" b="1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(+0,4)</a:t>
                      </a:r>
                      <a:endParaRPr lang="ru-RU" sz="2000" b="1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 </a:t>
                      </a:r>
                      <a:r>
                        <a:rPr lang="ru-RU" sz="2000" b="1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(+0,4)</a:t>
                      </a:r>
                      <a:endParaRPr lang="ru-RU" sz="2000" b="1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 anchor="ctr"/>
                </a:tc>
                <a:extLst>
                  <a:ext uri="{0D108BD9-81ED-4DB2-BD59-A6C34878D82A}">
                    <a16:rowId xmlns:a16="http://schemas.microsoft.com/office/drawing/2014/main" val="1218126220"/>
                  </a:ext>
                </a:extLst>
              </a:tr>
              <a:tr h="350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61,5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62,5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55,4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(-1,4)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56,8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63,1 </a:t>
                      </a:r>
                      <a:r>
                        <a:rPr lang="ru-RU" sz="2000" b="1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(+3,6)</a:t>
                      </a:r>
                      <a:endParaRPr lang="ru-RU" sz="2000" b="1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59,5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extLst>
                  <a:ext uri="{0D108BD9-81ED-4DB2-BD59-A6C34878D82A}">
                    <a16:rowId xmlns:a16="http://schemas.microsoft.com/office/drawing/2014/main" val="268873359"/>
                  </a:ext>
                </a:extLst>
              </a:tr>
              <a:tr h="350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67,3 </a:t>
                      </a:r>
                      <a:r>
                        <a:rPr lang="ru-RU" sz="2000" b="1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(+12,8)</a:t>
                      </a:r>
                      <a:endParaRPr lang="ru-RU" sz="2000" b="1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54,5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59,2 </a:t>
                      </a:r>
                      <a:r>
                        <a:rPr lang="ru-RU" sz="2000" b="1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(+2,6)</a:t>
                      </a:r>
                      <a:endParaRPr lang="ru-RU" sz="2000" b="1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56,6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extLst>
                  <a:ext uri="{0D108BD9-81ED-4DB2-BD59-A6C34878D82A}">
                    <a16:rowId xmlns:a16="http://schemas.microsoft.com/office/drawing/2014/main" val="1140775539"/>
                  </a:ext>
                </a:extLst>
              </a:tr>
              <a:tr h="350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68,3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54,4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</a:t>
                      </a:r>
                      <a:r>
                        <a:rPr lang="ru-RU" sz="2000" b="1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(+14,2)</a:t>
                      </a:r>
                      <a:endParaRPr lang="ru-RU" sz="2000" b="1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52,8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66,2 </a:t>
                      </a:r>
                      <a:r>
                        <a:rPr lang="ru-RU" sz="2000" b="1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(+7)</a:t>
                      </a:r>
                      <a:endParaRPr lang="ru-RU" sz="2000" b="1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59,2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extLst>
                  <a:ext uri="{0D108BD9-81ED-4DB2-BD59-A6C34878D82A}">
                    <a16:rowId xmlns:a16="http://schemas.microsoft.com/office/drawing/2014/main" val="3214987408"/>
                  </a:ext>
                </a:extLst>
              </a:tr>
              <a:tr h="350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63,7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49,8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62,8 </a:t>
                      </a:r>
                      <a:r>
                        <a:rPr lang="ru-RU" sz="2000" b="1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(+8,9)</a:t>
                      </a:r>
                      <a:endParaRPr lang="ru-RU" sz="2000" b="1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53,9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62,8 </a:t>
                      </a:r>
                      <a:r>
                        <a:rPr lang="ru-RU" sz="2000" b="1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(+6,2)</a:t>
                      </a:r>
                      <a:endParaRPr lang="ru-RU" sz="2000" b="1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56,6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extLst>
                  <a:ext uri="{0D108BD9-81ED-4DB2-BD59-A6C34878D82A}">
                    <a16:rowId xmlns:a16="http://schemas.microsoft.com/office/drawing/2014/main" val="143146712"/>
                  </a:ext>
                </a:extLst>
              </a:tr>
              <a:tr h="350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65,3 </a:t>
                      </a:r>
                      <a:r>
                        <a:rPr lang="ru-RU" sz="2000" b="1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(+6,3)</a:t>
                      </a:r>
                      <a:endParaRPr lang="ru-RU" sz="2000" b="1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</a:t>
                      </a:r>
                      <a:r>
                        <a:rPr lang="ru-RU" sz="2000" b="1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(+18,9)</a:t>
                      </a:r>
                      <a:endParaRPr lang="ru-RU" sz="2000" b="1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57,1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extLst>
                  <a:ext uri="{0D108BD9-81ED-4DB2-BD59-A6C34878D82A}">
                    <a16:rowId xmlns:a16="http://schemas.microsoft.com/office/drawing/2014/main" val="3971633536"/>
                  </a:ext>
                </a:extLst>
              </a:tr>
              <a:tr h="350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73,5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63,1 </a:t>
                      </a:r>
                      <a:r>
                        <a:rPr lang="ru-RU" sz="2000" b="1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(+8,9)</a:t>
                      </a:r>
                      <a:endParaRPr lang="ru-RU" sz="2000" b="1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54,2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65,4 </a:t>
                      </a:r>
                      <a:r>
                        <a:rPr lang="ru-RU" sz="2000" b="1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(+15,1)</a:t>
                      </a:r>
                      <a:endParaRPr lang="ru-RU" sz="2000" b="1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50,3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extLst>
                  <a:ext uri="{0D108BD9-81ED-4DB2-BD59-A6C34878D82A}">
                    <a16:rowId xmlns:a16="http://schemas.microsoft.com/office/drawing/2014/main" val="2673019715"/>
                  </a:ext>
                </a:extLst>
              </a:tr>
              <a:tr h="350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71,3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59,4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</a:t>
                      </a:r>
                      <a:r>
                        <a:rPr lang="ru-RU" sz="2000" b="1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(+7)</a:t>
                      </a:r>
                      <a:endParaRPr lang="ru-RU" sz="2000" b="1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58,5 </a:t>
                      </a:r>
                      <a:r>
                        <a:rPr lang="ru-RU" sz="2000" b="1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(+3,9)</a:t>
                      </a:r>
                      <a:endParaRPr lang="ru-RU" sz="2000" b="1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54,6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extLst>
                  <a:ext uri="{0D108BD9-81ED-4DB2-BD59-A6C34878D82A}">
                    <a16:rowId xmlns:a16="http://schemas.microsoft.com/office/drawing/2014/main" val="1046855126"/>
                  </a:ext>
                </a:extLst>
              </a:tr>
              <a:tr h="353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средний балл: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67,72</a:t>
                      </a: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53,8</a:t>
                      </a: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65,1</a:t>
                      </a: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56,3</a:t>
                      </a: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64,8</a:t>
                      </a: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58,2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 anchor="ctr"/>
                </a:tc>
                <a:extLst>
                  <a:ext uri="{0D108BD9-81ED-4DB2-BD59-A6C34878D82A}">
                    <a16:rowId xmlns:a16="http://schemas.microsoft.com/office/drawing/2014/main" val="2237848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471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1E5287-B372-460A-90BA-33CB3FDCA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83"/>
            <a:ext cx="12192000" cy="686003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C754A9-E622-47D8-8804-87203D971A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10" y="561861"/>
            <a:ext cx="1618824" cy="1375347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63E2F4E6-CB61-44B6-B501-44B6623E8296}"/>
              </a:ext>
            </a:extLst>
          </p:cNvPr>
          <p:cNvGraphicFramePr/>
          <p:nvPr>
            <p:extLst/>
          </p:nvPr>
        </p:nvGraphicFramePr>
        <p:xfrm>
          <a:off x="672445" y="1696856"/>
          <a:ext cx="6182157" cy="4571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D375057A-E5D4-476F-A03F-2A0A9729474B}"/>
              </a:ext>
            </a:extLst>
          </p:cNvPr>
          <p:cNvGraphicFramePr/>
          <p:nvPr>
            <p:extLst/>
          </p:nvPr>
        </p:nvGraphicFramePr>
        <p:xfrm>
          <a:off x="7124837" y="1696825"/>
          <a:ext cx="439471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ectangle 5">
            <a:extLst>
              <a:ext uri="{FF2B5EF4-FFF2-40B4-BE49-F238E27FC236}">
                <a16:creationId xmlns:a16="http://schemas.microsoft.com/office/drawing/2014/main" id="{9894193A-4BE3-47DE-A7BD-84D95F6DD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41" y="217759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504442"/>
              </p:ext>
            </p:extLst>
          </p:nvPr>
        </p:nvGraphicFramePr>
        <p:xfrm>
          <a:off x="254000" y="237069"/>
          <a:ext cx="11616268" cy="6417729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645260">
                  <a:extLst>
                    <a:ext uri="{9D8B030D-6E8A-4147-A177-3AD203B41FA5}">
                      <a16:colId xmlns:a16="http://schemas.microsoft.com/office/drawing/2014/main" val="3489012213"/>
                    </a:ext>
                  </a:extLst>
                </a:gridCol>
                <a:gridCol w="2656740">
                  <a:extLst>
                    <a:ext uri="{9D8B030D-6E8A-4147-A177-3AD203B41FA5}">
                      <a16:colId xmlns:a16="http://schemas.microsoft.com/office/drawing/2014/main" val="586101673"/>
                    </a:ext>
                  </a:extLst>
                </a:gridCol>
                <a:gridCol w="2116667">
                  <a:extLst>
                    <a:ext uri="{9D8B030D-6E8A-4147-A177-3AD203B41FA5}">
                      <a16:colId xmlns:a16="http://schemas.microsoft.com/office/drawing/2014/main" val="362873680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094793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644491404"/>
                    </a:ext>
                  </a:extLst>
                </a:gridCol>
                <a:gridCol w="1879601">
                  <a:extLst>
                    <a:ext uri="{9D8B030D-6E8A-4147-A177-3AD203B41FA5}">
                      <a16:colId xmlns:a16="http://schemas.microsoft.com/office/drawing/2014/main" val="2812421572"/>
                    </a:ext>
                  </a:extLst>
                </a:gridCol>
              </a:tblGrid>
              <a:tr h="673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предмета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РФ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ХМАО-Югре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по Сургутскому району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по школе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778149"/>
                  </a:ext>
                </a:extLst>
              </a:tr>
              <a:tr h="4418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(ЕГЭ)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60,7</a:t>
                      </a:r>
                      <a:endParaRPr lang="ru-RU" sz="2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2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2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63,3</a:t>
                      </a:r>
                      <a:endParaRPr lang="ru-RU" sz="2600" b="1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2432455"/>
                  </a:ext>
                </a:extLst>
              </a:tr>
              <a:tr h="4418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61,9</a:t>
                      </a:r>
                      <a:endParaRPr lang="ru-RU" sz="2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2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63,1</a:t>
                      </a:r>
                      <a:endParaRPr lang="ru-RU" sz="2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600" b="1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496796"/>
                  </a:ext>
                </a:extLst>
              </a:tr>
              <a:tr h="4418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64,1</a:t>
                      </a:r>
                      <a:endParaRPr lang="ru-RU" sz="2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2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63,1</a:t>
                      </a:r>
                      <a:endParaRPr lang="ru-RU" sz="2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2600" b="1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091666"/>
                  </a:ext>
                </a:extLst>
              </a:tr>
              <a:tr h="4418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(профиль)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2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2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63,1</a:t>
                      </a:r>
                      <a:endParaRPr lang="ru-RU" sz="2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67,3</a:t>
                      </a:r>
                      <a:endParaRPr lang="ru-RU" sz="2600" b="1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843667"/>
                  </a:ext>
                </a:extLst>
              </a:tr>
              <a:tr h="4418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(база)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2600" b="1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639888"/>
                  </a:ext>
                </a:extLst>
              </a:tr>
              <a:tr h="4418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55,9</a:t>
                      </a:r>
                      <a:endParaRPr lang="ru-RU" sz="2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2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59,5</a:t>
                      </a:r>
                      <a:endParaRPr lang="ru-RU" sz="2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63,1</a:t>
                      </a:r>
                      <a:endParaRPr lang="ru-RU" sz="2600" b="1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8970361"/>
                  </a:ext>
                </a:extLst>
              </a:tr>
              <a:tr h="4418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61,7</a:t>
                      </a:r>
                      <a:endParaRPr lang="ru-RU" sz="2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2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56,6</a:t>
                      </a:r>
                      <a:endParaRPr lang="ru-RU" sz="2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59,2</a:t>
                      </a:r>
                      <a:endParaRPr lang="ru-RU" sz="2600" b="1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6423614"/>
                  </a:ext>
                </a:extLst>
              </a:tr>
              <a:tr h="4418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58,1</a:t>
                      </a:r>
                      <a:endParaRPr lang="ru-RU" sz="2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2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59,2</a:t>
                      </a:r>
                      <a:endParaRPr lang="ru-RU" sz="2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66,2</a:t>
                      </a:r>
                      <a:endParaRPr lang="ru-RU" sz="2600" b="1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6943697"/>
                  </a:ext>
                </a:extLst>
              </a:tr>
              <a:tr h="4418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54,5</a:t>
                      </a:r>
                      <a:endParaRPr lang="ru-RU" sz="2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2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56,6</a:t>
                      </a:r>
                      <a:endParaRPr lang="ru-RU" sz="2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62,8</a:t>
                      </a:r>
                      <a:endParaRPr lang="ru-RU" sz="2600" b="1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3090520"/>
                  </a:ext>
                </a:extLst>
              </a:tr>
              <a:tr h="4418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55,8</a:t>
                      </a:r>
                      <a:endParaRPr lang="ru-RU" sz="2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2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57,1</a:t>
                      </a:r>
                      <a:endParaRPr lang="ru-RU" sz="2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2600" b="1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1288369"/>
                  </a:ext>
                </a:extLst>
              </a:tr>
              <a:tr h="4418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53,6</a:t>
                      </a:r>
                      <a:endParaRPr lang="ru-RU" sz="2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2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50,3</a:t>
                      </a:r>
                      <a:endParaRPr lang="ru-RU" sz="2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65,4</a:t>
                      </a:r>
                      <a:endParaRPr lang="ru-RU" sz="2600" b="1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6897604"/>
                  </a:ext>
                </a:extLst>
              </a:tr>
              <a:tr h="4418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54,8</a:t>
                      </a:r>
                      <a:endParaRPr lang="ru-RU" sz="2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2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54,6</a:t>
                      </a:r>
                      <a:endParaRPr lang="ru-RU" sz="2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58,5</a:t>
                      </a:r>
                      <a:endParaRPr lang="ru-RU" sz="2600" b="1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3073087"/>
                  </a:ext>
                </a:extLst>
              </a:tr>
              <a:tr h="4418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балл: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58,5</a:t>
                      </a:r>
                      <a:endParaRPr lang="ru-RU" sz="2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58,6</a:t>
                      </a:r>
                      <a:endParaRPr lang="ru-RU" sz="2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58,2</a:t>
                      </a:r>
                      <a:endParaRPr lang="ru-RU" sz="2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64,8</a:t>
                      </a:r>
                      <a:endParaRPr lang="ru-RU" sz="2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2830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710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1E5287-B372-460A-90BA-33CB3FDCA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83"/>
            <a:ext cx="12192000" cy="686003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C754A9-E622-47D8-8804-87203D971A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16" y="324796"/>
            <a:ext cx="749257" cy="636566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63E2F4E6-CB61-44B6-B501-44B6623E8296}"/>
              </a:ext>
            </a:extLst>
          </p:cNvPr>
          <p:cNvGraphicFramePr/>
          <p:nvPr>
            <p:extLst/>
          </p:nvPr>
        </p:nvGraphicFramePr>
        <p:xfrm>
          <a:off x="672445" y="1696856"/>
          <a:ext cx="6182157" cy="4571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D375057A-E5D4-476F-A03F-2A0A9729474B}"/>
              </a:ext>
            </a:extLst>
          </p:cNvPr>
          <p:cNvGraphicFramePr/>
          <p:nvPr>
            <p:extLst/>
          </p:nvPr>
        </p:nvGraphicFramePr>
        <p:xfrm>
          <a:off x="7124837" y="1696825"/>
          <a:ext cx="439471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ectangle 5">
            <a:extLst>
              <a:ext uri="{FF2B5EF4-FFF2-40B4-BE49-F238E27FC236}">
                <a16:creationId xmlns:a16="http://schemas.microsoft.com/office/drawing/2014/main" id="{9894193A-4BE3-47DE-A7BD-84D95F6DD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41" y="217759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78540"/>
              </p:ext>
            </p:extLst>
          </p:nvPr>
        </p:nvGraphicFramePr>
        <p:xfrm>
          <a:off x="297815" y="324796"/>
          <a:ext cx="11555517" cy="631307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631652">
                  <a:extLst>
                    <a:ext uri="{9D8B030D-6E8A-4147-A177-3AD203B41FA5}">
                      <a16:colId xmlns:a16="http://schemas.microsoft.com/office/drawing/2014/main" val="4186544427"/>
                    </a:ext>
                  </a:extLst>
                </a:gridCol>
                <a:gridCol w="3223652">
                  <a:extLst>
                    <a:ext uri="{9D8B030D-6E8A-4147-A177-3AD203B41FA5}">
                      <a16:colId xmlns:a16="http://schemas.microsoft.com/office/drawing/2014/main" val="95537656"/>
                    </a:ext>
                  </a:extLst>
                </a:gridCol>
                <a:gridCol w="4467271">
                  <a:extLst>
                    <a:ext uri="{9D8B030D-6E8A-4147-A177-3AD203B41FA5}">
                      <a16:colId xmlns:a16="http://schemas.microsoft.com/office/drawing/2014/main" val="1422875913"/>
                    </a:ext>
                  </a:extLst>
                </a:gridCol>
                <a:gridCol w="1232942">
                  <a:extLst>
                    <a:ext uri="{9D8B030D-6E8A-4147-A177-3AD203B41FA5}">
                      <a16:colId xmlns:a16="http://schemas.microsoft.com/office/drawing/2014/main" val="2732778505"/>
                    </a:ext>
                  </a:extLst>
                </a:gridCol>
              </a:tblGrid>
              <a:tr h="660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высокобалльных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работ,</a:t>
                      </a:r>
                      <a:r>
                        <a:rPr lang="ru-RU" sz="1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 (район)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 балл, ОО в 2025 году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(21 школа в районе)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674481"/>
                  </a:ext>
                </a:extLst>
              </a:tr>
              <a:tr h="402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(33)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«Лянторская СОШ №7»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3101811"/>
                  </a:ext>
                </a:extLst>
              </a:tr>
              <a:tr h="424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(профиль)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(9)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«Нижнесортымская СОШ»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6590297"/>
                  </a:ext>
                </a:extLst>
              </a:tr>
              <a:tr h="4444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(8)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«Федоровская СОШ №5»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7658283"/>
                  </a:ext>
                </a:extLst>
              </a:tr>
              <a:tr h="437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(1)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«Белоярская СОШ №1»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9307390"/>
                  </a:ext>
                </a:extLst>
              </a:tr>
              <a:tr h="458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(3)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«Лянторская СОШ №5»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3963792"/>
                  </a:ext>
                </a:extLst>
              </a:tr>
              <a:tr h="434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(18)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«Федоровская СОШ №2 с УиОП»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1467646"/>
                  </a:ext>
                </a:extLst>
              </a:tr>
              <a:tr h="441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(3)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«Лянторская СОШ №7»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1745773"/>
                  </a:ext>
                </a:extLst>
              </a:tr>
              <a:tr h="432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(6)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«Лянторская СОШ №3»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4709964"/>
                  </a:ext>
                </a:extLst>
              </a:tr>
              <a:tr h="439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(3)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«Лянторская СОШ №7»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8963151"/>
                  </a:ext>
                </a:extLst>
              </a:tr>
              <a:tr h="445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(2)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«Солнечная СОШ №1»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9633906"/>
                  </a:ext>
                </a:extLst>
              </a:tr>
              <a:tr h="451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(12)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«Федоровская СОШ №2 с УиОП»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786436"/>
                  </a:ext>
                </a:extLst>
              </a:tr>
              <a:tr h="451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(база)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(45,9%)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-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-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3869822"/>
                  </a:ext>
                </a:extLst>
              </a:tr>
              <a:tr h="38860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(98)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2392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662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1E5287-B372-460A-90BA-33CB3FDCA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83"/>
            <a:ext cx="12192000" cy="686003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C754A9-E622-47D8-8804-87203D971A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10" y="561861"/>
            <a:ext cx="1618824" cy="1375347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9894193A-4BE3-47DE-A7BD-84D95F6DD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41" y="217759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886975"/>
              </p:ext>
            </p:extLst>
          </p:nvPr>
        </p:nvGraphicFramePr>
        <p:xfrm>
          <a:off x="253999" y="3755234"/>
          <a:ext cx="11650134" cy="1701163"/>
        </p:xfrm>
        <a:graphic>
          <a:graphicData uri="http://schemas.openxmlformats.org/drawingml/2006/table">
            <a:tbl>
              <a:tblPr firstRow="1" firstCol="1" bandRow="1" bandCol="1">
                <a:tableStyleId>{D7AC3CCA-C797-4891-BE02-D94E43425B78}</a:tableStyleId>
              </a:tblPr>
              <a:tblGrid>
                <a:gridCol w="1669079">
                  <a:extLst>
                    <a:ext uri="{9D8B030D-6E8A-4147-A177-3AD203B41FA5}">
                      <a16:colId xmlns:a16="http://schemas.microsoft.com/office/drawing/2014/main" val="1035630094"/>
                    </a:ext>
                  </a:extLst>
                </a:gridCol>
                <a:gridCol w="1669079">
                  <a:extLst>
                    <a:ext uri="{9D8B030D-6E8A-4147-A177-3AD203B41FA5}">
                      <a16:colId xmlns:a16="http://schemas.microsoft.com/office/drawing/2014/main" val="4266103684"/>
                    </a:ext>
                  </a:extLst>
                </a:gridCol>
                <a:gridCol w="2084045">
                  <a:extLst>
                    <a:ext uri="{9D8B030D-6E8A-4147-A177-3AD203B41FA5}">
                      <a16:colId xmlns:a16="http://schemas.microsoft.com/office/drawing/2014/main" val="2456691183"/>
                    </a:ext>
                  </a:extLst>
                </a:gridCol>
                <a:gridCol w="2075977">
                  <a:extLst>
                    <a:ext uri="{9D8B030D-6E8A-4147-A177-3AD203B41FA5}">
                      <a16:colId xmlns:a16="http://schemas.microsoft.com/office/drawing/2014/main" val="3437092922"/>
                    </a:ext>
                  </a:extLst>
                </a:gridCol>
                <a:gridCol w="2075977">
                  <a:extLst>
                    <a:ext uri="{9D8B030D-6E8A-4147-A177-3AD203B41FA5}">
                      <a16:colId xmlns:a16="http://schemas.microsoft.com/office/drawing/2014/main" val="4241552835"/>
                    </a:ext>
                  </a:extLst>
                </a:gridCol>
                <a:gridCol w="2075977">
                  <a:extLst>
                    <a:ext uri="{9D8B030D-6E8A-4147-A177-3AD203B41FA5}">
                      <a16:colId xmlns:a16="http://schemas.microsoft.com/office/drawing/2014/main" val="3424339510"/>
                    </a:ext>
                  </a:extLst>
                </a:gridCol>
              </a:tblGrid>
              <a:tr h="585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9151720"/>
                  </a:ext>
                </a:extLst>
              </a:tr>
              <a:tr h="1115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(</a:t>
                      </a: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3(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+ 1(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8044462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032934" y="2004351"/>
            <a:ext cx="10871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>
                <a:solidFill>
                  <a:srgbClr val="72202D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Количество обучающихся, получивших медали</a:t>
            </a:r>
            <a:endParaRPr lang="ru-RU" sz="3600" dirty="0">
              <a:solidFill>
                <a:srgbClr val="72202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72202D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«За особые успехи в учении» </a:t>
            </a:r>
            <a:endParaRPr lang="ru-RU" sz="3600" dirty="0">
              <a:solidFill>
                <a:srgbClr val="7220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57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1E5287-B372-460A-90BA-33CB3FDCA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83"/>
            <a:ext cx="12192000" cy="686003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C754A9-E622-47D8-8804-87203D971A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10" y="561861"/>
            <a:ext cx="1618824" cy="1375347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63E2F4E6-CB61-44B6-B501-44B6623E8296}"/>
              </a:ext>
            </a:extLst>
          </p:cNvPr>
          <p:cNvGraphicFramePr/>
          <p:nvPr>
            <p:extLst/>
          </p:nvPr>
        </p:nvGraphicFramePr>
        <p:xfrm>
          <a:off x="672445" y="1696856"/>
          <a:ext cx="6182157" cy="4571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D375057A-E5D4-476F-A03F-2A0A9729474B}"/>
              </a:ext>
            </a:extLst>
          </p:cNvPr>
          <p:cNvGraphicFramePr/>
          <p:nvPr>
            <p:extLst/>
          </p:nvPr>
        </p:nvGraphicFramePr>
        <p:xfrm>
          <a:off x="7124837" y="1696825"/>
          <a:ext cx="439471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ectangle 5">
            <a:extLst>
              <a:ext uri="{FF2B5EF4-FFF2-40B4-BE49-F238E27FC236}">
                <a16:creationId xmlns:a16="http://schemas.microsoft.com/office/drawing/2014/main" id="{9894193A-4BE3-47DE-A7BD-84D95F6DD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41" y="217759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02210" y="2177591"/>
            <a:ext cx="11383390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72202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3, 4 июля 2025 года 6 участников ЕГЭ воспользовались правом переписать ЕГЭ по одному предмету, при этом результаты сдачи первого раза были аннулированы. Улучшили результаты 5 человек, из них: успешно перешли порог - 4 человека, получили </a:t>
            </a:r>
            <a:r>
              <a:rPr lang="ru-RU" sz="2800" b="1" dirty="0" err="1">
                <a:solidFill>
                  <a:srgbClr val="72202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высокобалльные</a:t>
            </a:r>
            <a:r>
              <a:rPr lang="ru-RU" sz="2800" b="1" dirty="0">
                <a:solidFill>
                  <a:srgbClr val="72202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результаты – 1 человек. Ухудшили результаты – 1 человек.</a:t>
            </a:r>
            <a:endParaRPr lang="ru-RU" sz="2800" b="1" dirty="0">
              <a:solidFill>
                <a:srgbClr val="72202D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02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1E5287-B372-460A-90BA-33CB3FDCA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83"/>
            <a:ext cx="12192000" cy="686003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C754A9-E622-47D8-8804-87203D971A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10" y="561861"/>
            <a:ext cx="1618824" cy="1375347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9894193A-4BE3-47DE-A7BD-84D95F6DD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41" y="217759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4217866D-621E-40FE-8314-2591A529F8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043003"/>
              </p:ext>
            </p:extLst>
          </p:nvPr>
        </p:nvGraphicFramePr>
        <p:xfrm>
          <a:off x="270933" y="1814202"/>
          <a:ext cx="11574226" cy="480673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31028">
                  <a:extLst>
                    <a:ext uri="{9D8B030D-6E8A-4147-A177-3AD203B41FA5}">
                      <a16:colId xmlns:a16="http://schemas.microsoft.com/office/drawing/2014/main" val="3764144598"/>
                    </a:ext>
                  </a:extLst>
                </a:gridCol>
                <a:gridCol w="4343198">
                  <a:extLst>
                    <a:ext uri="{9D8B030D-6E8A-4147-A177-3AD203B41FA5}">
                      <a16:colId xmlns:a16="http://schemas.microsoft.com/office/drawing/2014/main" val="1040626467"/>
                    </a:ext>
                  </a:extLst>
                </a:gridCol>
              </a:tblGrid>
              <a:tr h="66543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Категория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Количество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029849"/>
                  </a:ext>
                </a:extLst>
              </a:tr>
              <a:tr h="107583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Учреждения среднего профессионального образования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/>
                        <a:t>5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565548"/>
                  </a:ext>
                </a:extLst>
              </a:tr>
              <a:tr h="1075835"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/>
                        <a:t>Учреждения высшего профессионального образования на территории ХМАО-Югры</a:t>
                      </a:r>
                      <a:endParaRPr lang="ru-RU" sz="2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/>
                        <a:t>14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361639"/>
                  </a:ext>
                </a:extLst>
              </a:tr>
              <a:tr h="1075835"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/>
                        <a:t>Учреждения высшего профессионального образования (другой муниципалитет)</a:t>
                      </a:r>
                      <a:endParaRPr lang="ru-RU" sz="2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/>
                        <a:t>44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590699"/>
                  </a:ext>
                </a:extLst>
              </a:tr>
              <a:tr h="913792"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/>
                        <a:t>Трудоустроены</a:t>
                      </a:r>
                      <a:endParaRPr lang="ru-RU" sz="2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975312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021034" y="496601"/>
            <a:ext cx="89898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2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продолжении обучения выпускников 11 класса 2024/2025 </a:t>
            </a:r>
            <a:r>
              <a:rPr lang="ru-RU" sz="3200" b="1" dirty="0" err="1">
                <a:solidFill>
                  <a:srgbClr val="72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уч.года</a:t>
            </a:r>
            <a:endParaRPr lang="ru-RU" sz="3200" dirty="0">
              <a:solidFill>
                <a:srgbClr val="7220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6972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597</TotalTime>
  <Words>937</Words>
  <Application>Microsoft Office PowerPoint</Application>
  <PresentationFormat>Широкоэкранный</PresentationFormat>
  <Paragraphs>365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45</cp:revision>
  <cp:lastPrinted>2023-01-23T10:45:24Z</cp:lastPrinted>
  <dcterms:created xsi:type="dcterms:W3CDTF">2023-01-22T12:57:17Z</dcterms:created>
  <dcterms:modified xsi:type="dcterms:W3CDTF">2025-10-03T22:40:53Z</dcterms:modified>
</cp:coreProperties>
</file>